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50"/>
  </p:notesMasterIdLst>
  <p:handoutMasterIdLst>
    <p:handoutMasterId r:id="rId51"/>
  </p:handoutMasterIdLst>
  <p:sldIdLst>
    <p:sldId id="355" r:id="rId2"/>
    <p:sldId id="362" r:id="rId3"/>
    <p:sldId id="340" r:id="rId4"/>
    <p:sldId id="324" r:id="rId5"/>
    <p:sldId id="363" r:id="rId6"/>
    <p:sldId id="343" r:id="rId7"/>
    <p:sldId id="364" r:id="rId8"/>
    <p:sldId id="356" r:id="rId9"/>
    <p:sldId id="277" r:id="rId10"/>
    <p:sldId id="317" r:id="rId11"/>
    <p:sldId id="318" r:id="rId12"/>
    <p:sldId id="278" r:id="rId13"/>
    <p:sldId id="279" r:id="rId14"/>
    <p:sldId id="285" r:id="rId15"/>
    <p:sldId id="286" r:id="rId16"/>
    <p:sldId id="305" r:id="rId17"/>
    <p:sldId id="290" r:id="rId18"/>
    <p:sldId id="308" r:id="rId19"/>
    <p:sldId id="309" r:id="rId20"/>
    <p:sldId id="312" r:id="rId21"/>
    <p:sldId id="313" r:id="rId22"/>
    <p:sldId id="293" r:id="rId23"/>
    <p:sldId id="319" r:id="rId24"/>
    <p:sldId id="358" r:id="rId25"/>
    <p:sldId id="294" r:id="rId26"/>
    <p:sldId id="361" r:id="rId27"/>
    <p:sldId id="295" r:id="rId28"/>
    <p:sldId id="321" r:id="rId29"/>
    <p:sldId id="322" r:id="rId30"/>
    <p:sldId id="348" r:id="rId31"/>
    <p:sldId id="349" r:id="rId32"/>
    <p:sldId id="351" r:id="rId33"/>
    <p:sldId id="354" r:id="rId34"/>
    <p:sldId id="297" r:id="rId35"/>
    <p:sldId id="298" r:id="rId36"/>
    <p:sldId id="299" r:id="rId37"/>
    <p:sldId id="323" r:id="rId38"/>
    <p:sldId id="300" r:id="rId39"/>
    <p:sldId id="328" r:id="rId40"/>
    <p:sldId id="329" r:id="rId41"/>
    <p:sldId id="333" r:id="rId42"/>
    <p:sldId id="360" r:id="rId43"/>
    <p:sldId id="337" r:id="rId44"/>
    <p:sldId id="338" r:id="rId45"/>
    <p:sldId id="365" r:id="rId46"/>
    <p:sldId id="341" r:id="rId47"/>
    <p:sldId id="346" r:id="rId48"/>
    <p:sldId id="357" r:id="rId49"/>
  </p:sldIdLst>
  <p:sldSz cx="9144000" cy="6858000" type="screen4x3"/>
  <p:notesSz cx="9926638" cy="67976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80851" autoAdjust="0"/>
  </p:normalViewPr>
  <p:slideViewPr>
    <p:cSldViewPr>
      <p:cViewPr varScale="1">
        <p:scale>
          <a:sx n="69" d="100"/>
          <a:sy n="69" d="100"/>
        </p:scale>
        <p:origin x="1954" y="7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1710" y="-78"/>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17.xml"/><Relationship Id="rId13" Type="http://schemas.openxmlformats.org/officeDocument/2006/relationships/slide" Target="slides/slide36.xml"/><Relationship Id="rId3" Type="http://schemas.openxmlformats.org/officeDocument/2006/relationships/slide" Target="slides/slide9.xml"/><Relationship Id="rId7" Type="http://schemas.openxmlformats.org/officeDocument/2006/relationships/slide" Target="slides/slide15.xml"/><Relationship Id="rId12" Type="http://schemas.openxmlformats.org/officeDocument/2006/relationships/slide" Target="slides/slide35.xml"/><Relationship Id="rId2" Type="http://schemas.openxmlformats.org/officeDocument/2006/relationships/slide" Target="slides/slide5.xml"/><Relationship Id="rId16" Type="http://schemas.openxmlformats.org/officeDocument/2006/relationships/slide" Target="slides/slide48.xml"/><Relationship Id="rId1" Type="http://schemas.openxmlformats.org/officeDocument/2006/relationships/slide" Target="slides/slide1.xml"/><Relationship Id="rId6" Type="http://schemas.openxmlformats.org/officeDocument/2006/relationships/slide" Target="slides/slide14.xml"/><Relationship Id="rId11" Type="http://schemas.openxmlformats.org/officeDocument/2006/relationships/slide" Target="slides/slide34.xml"/><Relationship Id="rId5" Type="http://schemas.openxmlformats.org/officeDocument/2006/relationships/slide" Target="slides/slide13.xml"/><Relationship Id="rId15" Type="http://schemas.openxmlformats.org/officeDocument/2006/relationships/slide" Target="slides/slide41.xml"/><Relationship Id="rId10" Type="http://schemas.openxmlformats.org/officeDocument/2006/relationships/slide" Target="slides/slide22.xml"/><Relationship Id="rId4" Type="http://schemas.openxmlformats.org/officeDocument/2006/relationships/slide" Target="slides/slide12.xml"/><Relationship Id="rId9" Type="http://schemas.openxmlformats.org/officeDocument/2006/relationships/slide" Target="slides/slide19.xml"/><Relationship Id="rId14"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78372B-9238-364C-81C3-3497B789A77C}" type="doc">
      <dgm:prSet loTypeId="urn:microsoft.com/office/officeart/2005/8/layout/hList6" loCatId="list" qsTypeId="urn:microsoft.com/office/officeart/2005/8/quickstyle/simple4" qsCatId="simple" csTypeId="urn:microsoft.com/office/officeart/2005/8/colors/colorful4" csCatId="colorful"/>
      <dgm:spPr/>
      <dgm:t>
        <a:bodyPr/>
        <a:lstStyle/>
        <a:p>
          <a:endParaRPr lang="en-US"/>
        </a:p>
      </dgm:t>
    </dgm:pt>
    <dgm:pt modelId="{A84DDF75-04FC-C749-87DB-D94F9CC939FC}">
      <dgm:prSet/>
      <dgm:spPr/>
      <dgm:t>
        <a:bodyPr/>
        <a:lstStyle/>
        <a:p>
          <a:pPr rtl="0"/>
          <a:r>
            <a:rPr lang="en-US" dirty="0">
              <a:solidFill>
                <a:schemeClr val="accent2"/>
              </a:solidFill>
            </a:rPr>
            <a:t>Define the layout of the bits of an instruction, in terms of its constituent fields</a:t>
          </a:r>
        </a:p>
      </dgm:t>
    </dgm:pt>
    <dgm:pt modelId="{A2A25EBD-F6B1-DB40-835E-390C46DF6020}" type="parTrans" cxnId="{1CC99B2A-D711-4C42-901E-A6F1850441E0}">
      <dgm:prSet/>
      <dgm:spPr/>
      <dgm:t>
        <a:bodyPr/>
        <a:lstStyle/>
        <a:p>
          <a:endParaRPr lang="en-US"/>
        </a:p>
      </dgm:t>
    </dgm:pt>
    <dgm:pt modelId="{2BCE1379-D0CF-9D49-BBCB-2DD9B41358AF}" type="sibTrans" cxnId="{1CC99B2A-D711-4C42-901E-A6F1850441E0}">
      <dgm:prSet/>
      <dgm:spPr/>
      <dgm:t>
        <a:bodyPr/>
        <a:lstStyle/>
        <a:p>
          <a:endParaRPr lang="en-US"/>
        </a:p>
      </dgm:t>
    </dgm:pt>
    <dgm:pt modelId="{E52EECE0-E083-6E4D-88A7-8ED519498F8F}">
      <dgm:prSet/>
      <dgm:spPr/>
      <dgm:t>
        <a:bodyPr/>
        <a:lstStyle/>
        <a:p>
          <a:pPr rtl="0"/>
          <a:r>
            <a:rPr lang="en-US" dirty="0">
              <a:solidFill>
                <a:schemeClr val="accent2"/>
              </a:solidFill>
            </a:rPr>
            <a:t>Must include an opcode and, implicitly or explicitly, indicate the addressing mode for each operand</a:t>
          </a:r>
        </a:p>
      </dgm:t>
    </dgm:pt>
    <dgm:pt modelId="{1E64E5D5-F98E-B040-980C-DC21ADEC3D4E}" type="parTrans" cxnId="{4A1396E4-C0A5-C344-A231-865DD8A2268E}">
      <dgm:prSet/>
      <dgm:spPr/>
      <dgm:t>
        <a:bodyPr/>
        <a:lstStyle/>
        <a:p>
          <a:endParaRPr lang="en-US"/>
        </a:p>
      </dgm:t>
    </dgm:pt>
    <dgm:pt modelId="{DE6DFE48-F63D-3F4F-A1AC-F5540F50A00B}" type="sibTrans" cxnId="{4A1396E4-C0A5-C344-A231-865DD8A2268E}">
      <dgm:prSet/>
      <dgm:spPr/>
      <dgm:t>
        <a:bodyPr/>
        <a:lstStyle/>
        <a:p>
          <a:endParaRPr lang="en-US"/>
        </a:p>
      </dgm:t>
    </dgm:pt>
    <dgm:pt modelId="{A61C6F7B-D81F-D246-8E70-7D0563A0E411}">
      <dgm:prSet/>
      <dgm:spPr/>
      <dgm:t>
        <a:bodyPr/>
        <a:lstStyle/>
        <a:p>
          <a:pPr rtl="0"/>
          <a:r>
            <a:rPr lang="en-US" dirty="0">
              <a:solidFill>
                <a:schemeClr val="accent2"/>
              </a:solidFill>
            </a:rPr>
            <a:t>For most instruction sets more than one instruction format is used</a:t>
          </a:r>
        </a:p>
      </dgm:t>
    </dgm:pt>
    <dgm:pt modelId="{F15AE2EB-4028-A44F-AABC-E78CC77CC24C}" type="parTrans" cxnId="{7322B393-6AA8-9243-AE81-180FAB8B3074}">
      <dgm:prSet/>
      <dgm:spPr/>
      <dgm:t>
        <a:bodyPr/>
        <a:lstStyle/>
        <a:p>
          <a:endParaRPr lang="en-US"/>
        </a:p>
      </dgm:t>
    </dgm:pt>
    <dgm:pt modelId="{0BB87ACD-2A9D-AA41-9463-420EE7A7C066}" type="sibTrans" cxnId="{7322B393-6AA8-9243-AE81-180FAB8B3074}">
      <dgm:prSet/>
      <dgm:spPr/>
      <dgm:t>
        <a:bodyPr/>
        <a:lstStyle/>
        <a:p>
          <a:endParaRPr lang="en-US"/>
        </a:p>
      </dgm:t>
    </dgm:pt>
    <dgm:pt modelId="{4D1EA63D-B30E-3848-9AA2-AA5A58F507AD}" type="pres">
      <dgm:prSet presAssocID="{5978372B-9238-364C-81C3-3497B789A77C}" presName="Name0" presStyleCnt="0">
        <dgm:presLayoutVars>
          <dgm:dir/>
          <dgm:resizeHandles val="exact"/>
        </dgm:presLayoutVars>
      </dgm:prSet>
      <dgm:spPr/>
    </dgm:pt>
    <dgm:pt modelId="{E839FB02-6AB5-C645-8052-5011DD110ED1}" type="pres">
      <dgm:prSet presAssocID="{A84DDF75-04FC-C749-87DB-D94F9CC939FC}" presName="node" presStyleLbl="node1" presStyleIdx="0" presStyleCnt="3">
        <dgm:presLayoutVars>
          <dgm:bulletEnabled val="1"/>
        </dgm:presLayoutVars>
      </dgm:prSet>
      <dgm:spPr/>
    </dgm:pt>
    <dgm:pt modelId="{02CFCACE-554D-C74A-91CF-5CC2083A97F7}" type="pres">
      <dgm:prSet presAssocID="{2BCE1379-D0CF-9D49-BBCB-2DD9B41358AF}" presName="sibTrans" presStyleCnt="0"/>
      <dgm:spPr/>
    </dgm:pt>
    <dgm:pt modelId="{9C22D813-78A6-F44B-A184-BA63B43415D4}" type="pres">
      <dgm:prSet presAssocID="{E52EECE0-E083-6E4D-88A7-8ED519498F8F}" presName="node" presStyleLbl="node1" presStyleIdx="1" presStyleCnt="3">
        <dgm:presLayoutVars>
          <dgm:bulletEnabled val="1"/>
        </dgm:presLayoutVars>
      </dgm:prSet>
      <dgm:spPr/>
    </dgm:pt>
    <dgm:pt modelId="{479C62A6-4DE6-2340-8AAB-AEF4A604ABB8}" type="pres">
      <dgm:prSet presAssocID="{DE6DFE48-F63D-3F4F-A1AC-F5540F50A00B}" presName="sibTrans" presStyleCnt="0"/>
      <dgm:spPr/>
    </dgm:pt>
    <dgm:pt modelId="{11DA530E-381C-884C-92DD-C175D8033C96}" type="pres">
      <dgm:prSet presAssocID="{A61C6F7B-D81F-D246-8E70-7D0563A0E411}" presName="node" presStyleLbl="node1" presStyleIdx="2" presStyleCnt="3">
        <dgm:presLayoutVars>
          <dgm:bulletEnabled val="1"/>
        </dgm:presLayoutVars>
      </dgm:prSet>
      <dgm:spPr/>
    </dgm:pt>
  </dgm:ptLst>
  <dgm:cxnLst>
    <dgm:cxn modelId="{1CC99B2A-D711-4C42-901E-A6F1850441E0}" srcId="{5978372B-9238-364C-81C3-3497B789A77C}" destId="{A84DDF75-04FC-C749-87DB-D94F9CC939FC}" srcOrd="0" destOrd="0" parTransId="{A2A25EBD-F6B1-DB40-835E-390C46DF6020}" sibTransId="{2BCE1379-D0CF-9D49-BBCB-2DD9B41358AF}"/>
    <dgm:cxn modelId="{3487D38A-4453-9244-9625-117A5AD13F19}" type="presOf" srcId="{5978372B-9238-364C-81C3-3497B789A77C}" destId="{4D1EA63D-B30E-3848-9AA2-AA5A58F507AD}" srcOrd="0" destOrd="0" presId="urn:microsoft.com/office/officeart/2005/8/layout/hList6"/>
    <dgm:cxn modelId="{7322B393-6AA8-9243-AE81-180FAB8B3074}" srcId="{5978372B-9238-364C-81C3-3497B789A77C}" destId="{A61C6F7B-D81F-D246-8E70-7D0563A0E411}" srcOrd="2" destOrd="0" parTransId="{F15AE2EB-4028-A44F-AABC-E78CC77CC24C}" sibTransId="{0BB87ACD-2A9D-AA41-9463-420EE7A7C066}"/>
    <dgm:cxn modelId="{A7A330B4-3D0E-664B-B1A1-084CA6DCA15E}" type="presOf" srcId="{E52EECE0-E083-6E4D-88A7-8ED519498F8F}" destId="{9C22D813-78A6-F44B-A184-BA63B43415D4}" srcOrd="0" destOrd="0" presId="urn:microsoft.com/office/officeart/2005/8/layout/hList6"/>
    <dgm:cxn modelId="{6FF957D8-C305-4B4E-8994-7453F5EEBE2D}" type="presOf" srcId="{A61C6F7B-D81F-D246-8E70-7D0563A0E411}" destId="{11DA530E-381C-884C-92DD-C175D8033C96}" srcOrd="0" destOrd="0" presId="urn:microsoft.com/office/officeart/2005/8/layout/hList6"/>
    <dgm:cxn modelId="{4A1396E4-C0A5-C344-A231-865DD8A2268E}" srcId="{5978372B-9238-364C-81C3-3497B789A77C}" destId="{E52EECE0-E083-6E4D-88A7-8ED519498F8F}" srcOrd="1" destOrd="0" parTransId="{1E64E5D5-F98E-B040-980C-DC21ADEC3D4E}" sibTransId="{DE6DFE48-F63D-3F4F-A1AC-F5540F50A00B}"/>
    <dgm:cxn modelId="{AB1AE5FA-9F41-5C4B-9F00-F11A469F950F}" type="presOf" srcId="{A84DDF75-04FC-C749-87DB-D94F9CC939FC}" destId="{E839FB02-6AB5-C645-8052-5011DD110ED1}" srcOrd="0" destOrd="0" presId="urn:microsoft.com/office/officeart/2005/8/layout/hList6"/>
    <dgm:cxn modelId="{7E7F9B36-5C61-CB4C-A077-2A93964CE9CB}" type="presParOf" srcId="{4D1EA63D-B30E-3848-9AA2-AA5A58F507AD}" destId="{E839FB02-6AB5-C645-8052-5011DD110ED1}" srcOrd="0" destOrd="0" presId="urn:microsoft.com/office/officeart/2005/8/layout/hList6"/>
    <dgm:cxn modelId="{E038BDF2-6E4D-6941-8F58-802212B60D2C}" type="presParOf" srcId="{4D1EA63D-B30E-3848-9AA2-AA5A58F507AD}" destId="{02CFCACE-554D-C74A-91CF-5CC2083A97F7}" srcOrd="1" destOrd="0" presId="urn:microsoft.com/office/officeart/2005/8/layout/hList6"/>
    <dgm:cxn modelId="{BD562AEA-96CD-7543-84B2-DC5858ABC0D8}" type="presParOf" srcId="{4D1EA63D-B30E-3848-9AA2-AA5A58F507AD}" destId="{9C22D813-78A6-F44B-A184-BA63B43415D4}" srcOrd="2" destOrd="0" presId="urn:microsoft.com/office/officeart/2005/8/layout/hList6"/>
    <dgm:cxn modelId="{11A381D9-0323-DD40-88FD-9F4AE4282261}" type="presParOf" srcId="{4D1EA63D-B30E-3848-9AA2-AA5A58F507AD}" destId="{479C62A6-4DE6-2340-8AAB-AEF4A604ABB8}" srcOrd="3" destOrd="0" presId="urn:microsoft.com/office/officeart/2005/8/layout/hList6"/>
    <dgm:cxn modelId="{773838D9-EEC3-BD43-A837-7F6EE739BCC6}" type="presParOf" srcId="{4D1EA63D-B30E-3848-9AA2-AA5A58F507AD}" destId="{11DA530E-381C-884C-92DD-C175D8033C96}"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9E9820-F66C-E04D-9FC9-DFBCA3ECB71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D59797C-7B77-5C45-9F45-B471200144CC}">
      <dgm:prSet/>
      <dgm:spPr/>
      <dgm:t>
        <a:bodyPr/>
        <a:lstStyle/>
        <a:p>
          <a:pPr rtl="0"/>
          <a:r>
            <a:rPr lang="en-US" dirty="0"/>
            <a:t>Referenced by means of the machine language that the processor executes</a:t>
          </a:r>
        </a:p>
      </dgm:t>
    </dgm:pt>
    <dgm:pt modelId="{0803F194-D4E3-B245-93EE-3CD971BA5A09}" type="parTrans" cxnId="{CD42B28C-03CA-304E-94C9-1D24E256F04E}">
      <dgm:prSet/>
      <dgm:spPr/>
      <dgm:t>
        <a:bodyPr/>
        <a:lstStyle/>
        <a:p>
          <a:endParaRPr lang="en-US"/>
        </a:p>
      </dgm:t>
    </dgm:pt>
    <dgm:pt modelId="{171B27C5-D6EC-1943-A537-E909B0C5AFEA}" type="sibTrans" cxnId="{CD42B28C-03CA-304E-94C9-1D24E256F04E}">
      <dgm:prSet/>
      <dgm:spPr>
        <a:solidFill>
          <a:schemeClr val="accent3"/>
        </a:solidFill>
        <a:ln>
          <a:solidFill>
            <a:schemeClr val="accent3"/>
          </a:solidFill>
        </a:ln>
      </dgm:spPr>
      <dgm:t>
        <a:bodyPr/>
        <a:lstStyle/>
        <a:p>
          <a:endParaRPr lang="en-US"/>
        </a:p>
      </dgm:t>
    </dgm:pt>
    <dgm:pt modelId="{BCB9639E-16A4-AC44-9331-45AF99368057}">
      <dgm:prSet custT="1"/>
      <dgm:spPr/>
      <dgm:t>
        <a:bodyPr/>
        <a:lstStyle/>
        <a:p>
          <a:pPr rtl="0"/>
          <a:r>
            <a:rPr lang="en-US" sz="3600" dirty="0"/>
            <a:t>Categories:</a:t>
          </a:r>
        </a:p>
      </dgm:t>
    </dgm:pt>
    <dgm:pt modelId="{B1E5DC08-4940-3743-999E-EBB5458DFBC7}" type="parTrans" cxnId="{71D36931-2C65-3444-88DB-5EB26C3409AD}">
      <dgm:prSet/>
      <dgm:spPr/>
      <dgm:t>
        <a:bodyPr/>
        <a:lstStyle/>
        <a:p>
          <a:endParaRPr lang="en-US"/>
        </a:p>
      </dgm:t>
    </dgm:pt>
    <dgm:pt modelId="{CA32CB20-AAA6-724E-B6C4-B6D44AD43CD2}" type="sibTrans" cxnId="{71D36931-2C65-3444-88DB-5EB26C3409AD}">
      <dgm:prSet/>
      <dgm:spPr/>
      <dgm:t>
        <a:bodyPr/>
        <a:lstStyle/>
        <a:p>
          <a:endParaRPr lang="en-US"/>
        </a:p>
      </dgm:t>
    </dgm:pt>
    <dgm:pt modelId="{511BB6DD-96D4-4D4B-9E9B-6ABB3B02BC83}">
      <dgm:prSet/>
      <dgm:spPr/>
      <dgm:t>
        <a:bodyPr/>
        <a:lstStyle/>
        <a:p>
          <a:pPr rtl="0"/>
          <a:r>
            <a:rPr lang="en-US" b="1" dirty="0">
              <a:solidFill>
                <a:schemeClr val="accent3"/>
              </a:solidFill>
            </a:rPr>
            <a:t>General purpose</a:t>
          </a:r>
        </a:p>
      </dgm:t>
    </dgm:pt>
    <dgm:pt modelId="{2D97D296-BCAD-FD4C-8097-747204B2259C}" type="parTrans" cxnId="{E73BA739-2E38-504B-9EFF-CE02609484A0}">
      <dgm:prSet/>
      <dgm:spPr/>
      <dgm:t>
        <a:bodyPr/>
        <a:lstStyle/>
        <a:p>
          <a:endParaRPr lang="en-US"/>
        </a:p>
      </dgm:t>
    </dgm:pt>
    <dgm:pt modelId="{0B22A020-8323-8C46-B9AC-D995B925E7F0}" type="sibTrans" cxnId="{E73BA739-2E38-504B-9EFF-CE02609484A0}">
      <dgm:prSet/>
      <dgm:spPr/>
      <dgm:t>
        <a:bodyPr/>
        <a:lstStyle/>
        <a:p>
          <a:endParaRPr lang="en-US"/>
        </a:p>
      </dgm:t>
    </dgm:pt>
    <dgm:pt modelId="{1DAAC1CB-4715-F347-80BA-24406AEB247B}">
      <dgm:prSet/>
      <dgm:spPr/>
      <dgm:t>
        <a:bodyPr/>
        <a:lstStyle/>
        <a:p>
          <a:pPr rtl="0"/>
          <a:r>
            <a:rPr lang="en-US" dirty="0"/>
            <a:t>Can be assigned to a variety of functions by the programmer</a:t>
          </a:r>
        </a:p>
      </dgm:t>
    </dgm:pt>
    <dgm:pt modelId="{F7EAF623-8562-9144-8838-EA31845B22F1}" type="parTrans" cxnId="{221C15B1-D64A-6447-A18A-C9F351F30E97}">
      <dgm:prSet/>
      <dgm:spPr/>
      <dgm:t>
        <a:bodyPr/>
        <a:lstStyle/>
        <a:p>
          <a:endParaRPr lang="en-US"/>
        </a:p>
      </dgm:t>
    </dgm:pt>
    <dgm:pt modelId="{D4AB538A-897E-1346-BAD9-1B81A4B2200E}" type="sibTrans" cxnId="{221C15B1-D64A-6447-A18A-C9F351F30E97}">
      <dgm:prSet/>
      <dgm:spPr/>
      <dgm:t>
        <a:bodyPr/>
        <a:lstStyle/>
        <a:p>
          <a:endParaRPr lang="en-US"/>
        </a:p>
      </dgm:t>
    </dgm:pt>
    <dgm:pt modelId="{EBF7DEDA-BC08-484A-B706-959A5B1FC235}">
      <dgm:prSet/>
      <dgm:spPr/>
      <dgm:t>
        <a:bodyPr/>
        <a:lstStyle/>
        <a:p>
          <a:pPr rtl="0"/>
          <a:r>
            <a:rPr lang="en-US" b="1" dirty="0">
              <a:solidFill>
                <a:schemeClr val="accent3"/>
              </a:solidFill>
            </a:rPr>
            <a:t>Data</a:t>
          </a:r>
        </a:p>
      </dgm:t>
    </dgm:pt>
    <dgm:pt modelId="{B6991402-628E-E44C-9EAA-D750C1DD2115}" type="parTrans" cxnId="{D12F8C23-765B-3048-9E49-DF7ED22E69F6}">
      <dgm:prSet/>
      <dgm:spPr/>
      <dgm:t>
        <a:bodyPr/>
        <a:lstStyle/>
        <a:p>
          <a:endParaRPr lang="en-US"/>
        </a:p>
      </dgm:t>
    </dgm:pt>
    <dgm:pt modelId="{BF4369AD-2341-324F-908E-5745F8111EF8}" type="sibTrans" cxnId="{D12F8C23-765B-3048-9E49-DF7ED22E69F6}">
      <dgm:prSet/>
      <dgm:spPr/>
      <dgm:t>
        <a:bodyPr/>
        <a:lstStyle/>
        <a:p>
          <a:endParaRPr lang="en-US"/>
        </a:p>
      </dgm:t>
    </dgm:pt>
    <dgm:pt modelId="{98FF5C87-34E8-A74C-9290-1DF6EEAC886D}">
      <dgm:prSet/>
      <dgm:spPr/>
      <dgm:t>
        <a:bodyPr/>
        <a:lstStyle/>
        <a:p>
          <a:pPr rtl="0"/>
          <a:r>
            <a:rPr lang="en-US" dirty="0"/>
            <a:t>May be used only to hold data and cannot be employed in the calculation of an operand address</a:t>
          </a:r>
        </a:p>
      </dgm:t>
    </dgm:pt>
    <dgm:pt modelId="{EF08AAF5-1B3E-624F-8083-56125B17096B}" type="parTrans" cxnId="{62F4ADE6-7A37-8240-A3C2-9ACF991FE783}">
      <dgm:prSet/>
      <dgm:spPr/>
      <dgm:t>
        <a:bodyPr/>
        <a:lstStyle/>
        <a:p>
          <a:endParaRPr lang="en-US"/>
        </a:p>
      </dgm:t>
    </dgm:pt>
    <dgm:pt modelId="{5AF01204-147C-4E4C-AD92-620F237C0BB1}" type="sibTrans" cxnId="{62F4ADE6-7A37-8240-A3C2-9ACF991FE783}">
      <dgm:prSet/>
      <dgm:spPr/>
      <dgm:t>
        <a:bodyPr/>
        <a:lstStyle/>
        <a:p>
          <a:endParaRPr lang="en-US"/>
        </a:p>
      </dgm:t>
    </dgm:pt>
    <dgm:pt modelId="{A0FE24AE-09FF-9A4A-9657-51866483B5CE}">
      <dgm:prSet/>
      <dgm:spPr/>
      <dgm:t>
        <a:bodyPr/>
        <a:lstStyle/>
        <a:p>
          <a:pPr rtl="0"/>
          <a:r>
            <a:rPr lang="en-US" b="1" dirty="0">
              <a:solidFill>
                <a:schemeClr val="accent3"/>
              </a:solidFill>
            </a:rPr>
            <a:t>Address</a:t>
          </a:r>
        </a:p>
      </dgm:t>
    </dgm:pt>
    <dgm:pt modelId="{59A5C328-4A21-8D43-990E-6EB3354E2FCB}" type="parTrans" cxnId="{521D8C47-F512-7B42-A03B-F7012501D7F4}">
      <dgm:prSet/>
      <dgm:spPr/>
      <dgm:t>
        <a:bodyPr/>
        <a:lstStyle/>
        <a:p>
          <a:endParaRPr lang="en-US"/>
        </a:p>
      </dgm:t>
    </dgm:pt>
    <dgm:pt modelId="{BA40B69B-B5E7-8847-A6DF-F55EAB929C7A}" type="sibTrans" cxnId="{521D8C47-F512-7B42-A03B-F7012501D7F4}">
      <dgm:prSet/>
      <dgm:spPr/>
      <dgm:t>
        <a:bodyPr/>
        <a:lstStyle/>
        <a:p>
          <a:endParaRPr lang="en-US"/>
        </a:p>
      </dgm:t>
    </dgm:pt>
    <dgm:pt modelId="{06F087F8-B506-1B41-8B40-C1691648366C}">
      <dgm:prSet/>
      <dgm:spPr/>
      <dgm:t>
        <a:bodyPr/>
        <a:lstStyle/>
        <a:p>
          <a:pPr rtl="0"/>
          <a:r>
            <a:rPr lang="en-US" dirty="0"/>
            <a:t>May be somewhat general purpose or may be devoted to a particular addressing mode</a:t>
          </a:r>
        </a:p>
      </dgm:t>
    </dgm:pt>
    <dgm:pt modelId="{2D813256-DF2E-5F4F-9B3C-22D4294F52E6}" type="parTrans" cxnId="{365DF8A7-BDEA-5042-8DA8-372F7F1344A8}">
      <dgm:prSet/>
      <dgm:spPr/>
      <dgm:t>
        <a:bodyPr/>
        <a:lstStyle/>
        <a:p>
          <a:endParaRPr lang="en-US"/>
        </a:p>
      </dgm:t>
    </dgm:pt>
    <dgm:pt modelId="{161BCF23-3684-C947-909D-73A925D3779B}" type="sibTrans" cxnId="{365DF8A7-BDEA-5042-8DA8-372F7F1344A8}">
      <dgm:prSet/>
      <dgm:spPr/>
      <dgm:t>
        <a:bodyPr/>
        <a:lstStyle/>
        <a:p>
          <a:endParaRPr lang="en-US"/>
        </a:p>
      </dgm:t>
    </dgm:pt>
    <dgm:pt modelId="{CD61BE16-52DD-5449-B110-7E5591E905CA}">
      <dgm:prSet/>
      <dgm:spPr/>
      <dgm:t>
        <a:bodyPr/>
        <a:lstStyle/>
        <a:p>
          <a:pPr rtl="0"/>
          <a:r>
            <a:rPr lang="en-US" dirty="0"/>
            <a:t>Examples:  segment pointers, index registers, stack pointer</a:t>
          </a:r>
        </a:p>
      </dgm:t>
    </dgm:pt>
    <dgm:pt modelId="{81CFD568-4C7F-C74E-B94C-F891041E31BC}" type="parTrans" cxnId="{6796C31D-D50E-9941-9219-732C0A97C6E6}">
      <dgm:prSet/>
      <dgm:spPr/>
      <dgm:t>
        <a:bodyPr/>
        <a:lstStyle/>
        <a:p>
          <a:endParaRPr lang="en-US"/>
        </a:p>
      </dgm:t>
    </dgm:pt>
    <dgm:pt modelId="{19F540C6-2791-274E-96DC-D3634DEEAA4E}" type="sibTrans" cxnId="{6796C31D-D50E-9941-9219-732C0A97C6E6}">
      <dgm:prSet/>
      <dgm:spPr/>
      <dgm:t>
        <a:bodyPr/>
        <a:lstStyle/>
        <a:p>
          <a:endParaRPr lang="en-US"/>
        </a:p>
      </dgm:t>
    </dgm:pt>
    <dgm:pt modelId="{598CD63E-A291-2B4B-9A76-A6B25AF2BE1F}">
      <dgm:prSet/>
      <dgm:spPr/>
      <dgm:t>
        <a:bodyPr/>
        <a:lstStyle/>
        <a:p>
          <a:pPr rtl="0"/>
          <a:r>
            <a:rPr lang="en-US" b="1" dirty="0">
              <a:solidFill>
                <a:schemeClr val="accent3"/>
              </a:solidFill>
            </a:rPr>
            <a:t>Condition codes</a:t>
          </a:r>
        </a:p>
      </dgm:t>
    </dgm:pt>
    <dgm:pt modelId="{5A10E322-7F18-BB41-BA8A-83BA2E34E548}" type="parTrans" cxnId="{3225679F-0B25-974A-B833-8B02F4FEBC95}">
      <dgm:prSet/>
      <dgm:spPr/>
      <dgm:t>
        <a:bodyPr/>
        <a:lstStyle/>
        <a:p>
          <a:endParaRPr lang="en-US"/>
        </a:p>
      </dgm:t>
    </dgm:pt>
    <dgm:pt modelId="{7E81E51A-13F5-C040-8651-241555A127D0}" type="sibTrans" cxnId="{3225679F-0B25-974A-B833-8B02F4FEBC95}">
      <dgm:prSet/>
      <dgm:spPr/>
      <dgm:t>
        <a:bodyPr/>
        <a:lstStyle/>
        <a:p>
          <a:endParaRPr lang="en-US"/>
        </a:p>
      </dgm:t>
    </dgm:pt>
    <dgm:pt modelId="{0CF9FC02-B2F8-CE43-8074-2C4E645D2233}">
      <dgm:prSet/>
      <dgm:spPr/>
      <dgm:t>
        <a:bodyPr/>
        <a:lstStyle/>
        <a:p>
          <a:pPr rtl="0"/>
          <a:r>
            <a:rPr lang="en-US" dirty="0"/>
            <a:t>Also referred to as </a:t>
          </a:r>
          <a:r>
            <a:rPr lang="en-US" i="1" dirty="0"/>
            <a:t>flags</a:t>
          </a:r>
          <a:endParaRPr lang="en-US" dirty="0"/>
        </a:p>
      </dgm:t>
    </dgm:pt>
    <dgm:pt modelId="{F9307962-D8D8-6443-954F-1573A930905F}" type="parTrans" cxnId="{4479C9AF-CC05-4248-8EED-980380337186}">
      <dgm:prSet/>
      <dgm:spPr/>
      <dgm:t>
        <a:bodyPr/>
        <a:lstStyle/>
        <a:p>
          <a:endParaRPr lang="en-US"/>
        </a:p>
      </dgm:t>
    </dgm:pt>
    <dgm:pt modelId="{499BE514-14A2-654C-BDA0-E936ECB13BED}" type="sibTrans" cxnId="{4479C9AF-CC05-4248-8EED-980380337186}">
      <dgm:prSet/>
      <dgm:spPr/>
      <dgm:t>
        <a:bodyPr/>
        <a:lstStyle/>
        <a:p>
          <a:endParaRPr lang="en-US"/>
        </a:p>
      </dgm:t>
    </dgm:pt>
    <dgm:pt modelId="{ACF38634-81AD-0D48-B651-7D0D6C553136}">
      <dgm:prSet/>
      <dgm:spPr/>
      <dgm:t>
        <a:bodyPr/>
        <a:lstStyle/>
        <a:p>
          <a:pPr rtl="0"/>
          <a:r>
            <a:rPr lang="en-US" dirty="0"/>
            <a:t>Bits set by the processor hardware as the result of operations</a:t>
          </a:r>
        </a:p>
      </dgm:t>
    </dgm:pt>
    <dgm:pt modelId="{532D61AB-3B28-0641-9F97-BA795ED2DC20}" type="parTrans" cxnId="{D8D54744-D7A4-EE49-86A5-65B495BB3A05}">
      <dgm:prSet/>
      <dgm:spPr/>
      <dgm:t>
        <a:bodyPr/>
        <a:lstStyle/>
        <a:p>
          <a:endParaRPr lang="en-US"/>
        </a:p>
      </dgm:t>
    </dgm:pt>
    <dgm:pt modelId="{9C877795-57FE-2342-80EC-8CED6CC23819}" type="sibTrans" cxnId="{D8D54744-D7A4-EE49-86A5-65B495BB3A05}">
      <dgm:prSet/>
      <dgm:spPr/>
      <dgm:t>
        <a:bodyPr/>
        <a:lstStyle/>
        <a:p>
          <a:endParaRPr lang="en-US"/>
        </a:p>
      </dgm:t>
    </dgm:pt>
    <dgm:pt modelId="{26A4BAEB-B72C-1943-AEEC-9A40E0FDD806}" type="pres">
      <dgm:prSet presAssocID="{449E9820-F66C-E04D-9FC9-DFBCA3ECB710}" presName="Name0" presStyleCnt="0">
        <dgm:presLayoutVars>
          <dgm:dir/>
          <dgm:animLvl val="lvl"/>
          <dgm:resizeHandles val="exact"/>
        </dgm:presLayoutVars>
      </dgm:prSet>
      <dgm:spPr/>
    </dgm:pt>
    <dgm:pt modelId="{99A703B5-C9E6-884D-8014-F7364321B605}" type="pres">
      <dgm:prSet presAssocID="{449E9820-F66C-E04D-9FC9-DFBCA3ECB710}" presName="tSp" presStyleCnt="0"/>
      <dgm:spPr/>
    </dgm:pt>
    <dgm:pt modelId="{2D632835-A53D-3A43-A1D5-2C2D581A4DB2}" type="pres">
      <dgm:prSet presAssocID="{449E9820-F66C-E04D-9FC9-DFBCA3ECB710}" presName="bSp" presStyleCnt="0"/>
      <dgm:spPr/>
    </dgm:pt>
    <dgm:pt modelId="{195771B2-E83C-8D47-AC5A-E0907F1AB596}" type="pres">
      <dgm:prSet presAssocID="{449E9820-F66C-E04D-9FC9-DFBCA3ECB710}" presName="process" presStyleCnt="0"/>
      <dgm:spPr/>
    </dgm:pt>
    <dgm:pt modelId="{472E555F-5D76-F646-A9B1-4FB9028CA3C5}" type="pres">
      <dgm:prSet presAssocID="{2D59797C-7B77-5C45-9F45-B471200144CC}" presName="composite1" presStyleCnt="0"/>
      <dgm:spPr/>
    </dgm:pt>
    <dgm:pt modelId="{B8A9D309-9071-E14D-BB12-D0AEB42CD846}" type="pres">
      <dgm:prSet presAssocID="{2D59797C-7B77-5C45-9F45-B471200144CC}" presName="dummyNode1" presStyleLbl="node1" presStyleIdx="0" presStyleCnt="2"/>
      <dgm:spPr/>
    </dgm:pt>
    <dgm:pt modelId="{09038744-C04D-3E4E-AA73-587B41E192F1}" type="pres">
      <dgm:prSet presAssocID="{2D59797C-7B77-5C45-9F45-B471200144CC}" presName="childNode1" presStyleLbl="bgAcc1" presStyleIdx="0" presStyleCnt="2" custLinFactNeighborX="5974" custLinFactNeighborY="1266">
        <dgm:presLayoutVars>
          <dgm:bulletEnabled val="1"/>
        </dgm:presLayoutVars>
      </dgm:prSet>
      <dgm:spPr/>
    </dgm:pt>
    <dgm:pt modelId="{88034084-8706-6345-8CE3-DF48E4AD27BC}" type="pres">
      <dgm:prSet presAssocID="{2D59797C-7B77-5C45-9F45-B471200144CC}" presName="childNode1tx" presStyleLbl="bgAcc1" presStyleIdx="0" presStyleCnt="2">
        <dgm:presLayoutVars>
          <dgm:bulletEnabled val="1"/>
        </dgm:presLayoutVars>
      </dgm:prSet>
      <dgm:spPr/>
    </dgm:pt>
    <dgm:pt modelId="{4921A1A8-6658-C946-81EC-1BBCEEEDE982}" type="pres">
      <dgm:prSet presAssocID="{2D59797C-7B77-5C45-9F45-B471200144CC}" presName="parentNode1" presStyleLbl="node1" presStyleIdx="0" presStyleCnt="2" custLinFactY="-23523" custLinFactNeighborX="-9235" custLinFactNeighborY="-100000">
        <dgm:presLayoutVars>
          <dgm:chMax val="1"/>
          <dgm:bulletEnabled val="1"/>
        </dgm:presLayoutVars>
      </dgm:prSet>
      <dgm:spPr/>
    </dgm:pt>
    <dgm:pt modelId="{3314B292-EC9A-424A-9941-393AA94D0860}" type="pres">
      <dgm:prSet presAssocID="{2D59797C-7B77-5C45-9F45-B471200144CC}" presName="connSite1" presStyleCnt="0"/>
      <dgm:spPr/>
    </dgm:pt>
    <dgm:pt modelId="{035FEA2A-0066-1642-A472-449A8E0D404E}" type="pres">
      <dgm:prSet presAssocID="{171B27C5-D6EC-1943-A537-E909B0C5AFEA}" presName="Name9" presStyleLbl="sibTrans2D1" presStyleIdx="0" presStyleCnt="1" custScaleX="62178" custLinFactNeighborX="-24298" custLinFactNeighborY="129"/>
      <dgm:spPr/>
    </dgm:pt>
    <dgm:pt modelId="{E9B317C0-603D-8847-96CD-2BC1C21CD16E}" type="pres">
      <dgm:prSet presAssocID="{BCB9639E-16A4-AC44-9331-45AF99368057}" presName="composite2" presStyleCnt="0"/>
      <dgm:spPr/>
    </dgm:pt>
    <dgm:pt modelId="{369B91B5-8C91-294B-A353-A5CAB840FB07}" type="pres">
      <dgm:prSet presAssocID="{BCB9639E-16A4-AC44-9331-45AF99368057}" presName="dummyNode2" presStyleLbl="node1" presStyleIdx="0" presStyleCnt="2"/>
      <dgm:spPr/>
    </dgm:pt>
    <dgm:pt modelId="{C1F890E0-24C4-D642-8884-C9B159244FFE}" type="pres">
      <dgm:prSet presAssocID="{BCB9639E-16A4-AC44-9331-45AF99368057}" presName="childNode2" presStyleLbl="bgAcc1" presStyleIdx="1" presStyleCnt="2" custScaleX="108664" custScaleY="147272" custLinFactNeighborX="2166" custLinFactNeighborY="20186">
        <dgm:presLayoutVars>
          <dgm:bulletEnabled val="1"/>
        </dgm:presLayoutVars>
      </dgm:prSet>
      <dgm:spPr/>
    </dgm:pt>
    <dgm:pt modelId="{887124B2-DCF2-7348-9A24-03BDFAC773C6}" type="pres">
      <dgm:prSet presAssocID="{BCB9639E-16A4-AC44-9331-45AF99368057}" presName="childNode2tx" presStyleLbl="bgAcc1" presStyleIdx="1" presStyleCnt="2">
        <dgm:presLayoutVars>
          <dgm:bulletEnabled val="1"/>
        </dgm:presLayoutVars>
      </dgm:prSet>
      <dgm:spPr/>
    </dgm:pt>
    <dgm:pt modelId="{1F6A97C5-F3A9-E94F-905E-0E5EEFB98187}" type="pres">
      <dgm:prSet presAssocID="{BCB9639E-16A4-AC44-9331-45AF99368057}" presName="parentNode2" presStyleLbl="node1" presStyleIdx="1" presStyleCnt="2" custScaleX="105587" custScaleY="108936" custLinFactNeighborX="-7400" custLinFactNeighborY="6253">
        <dgm:presLayoutVars>
          <dgm:chMax val="0"/>
          <dgm:bulletEnabled val="1"/>
        </dgm:presLayoutVars>
      </dgm:prSet>
      <dgm:spPr/>
    </dgm:pt>
    <dgm:pt modelId="{F41D957D-C15B-7F4C-9089-B004335F615C}" type="pres">
      <dgm:prSet presAssocID="{BCB9639E-16A4-AC44-9331-45AF99368057}" presName="connSite2" presStyleCnt="0"/>
      <dgm:spPr/>
    </dgm:pt>
  </dgm:ptLst>
  <dgm:cxnLst>
    <dgm:cxn modelId="{6796C31D-D50E-9941-9219-732C0A97C6E6}" srcId="{A0FE24AE-09FF-9A4A-9657-51866483B5CE}" destId="{CD61BE16-52DD-5449-B110-7E5591E905CA}" srcOrd="1" destOrd="0" parTransId="{81CFD568-4C7F-C74E-B94C-F891041E31BC}" sibTransId="{19F540C6-2791-274E-96DC-D3634DEEAA4E}"/>
    <dgm:cxn modelId="{E3C53A1E-54A4-F44D-A335-018EA5061449}" type="presOf" srcId="{BCB9639E-16A4-AC44-9331-45AF99368057}" destId="{1F6A97C5-F3A9-E94F-905E-0E5EEFB98187}" srcOrd="0" destOrd="0" presId="urn:microsoft.com/office/officeart/2005/8/layout/hProcess4"/>
    <dgm:cxn modelId="{CB8F0222-C790-0C4E-BB39-C4F1C44EC565}" type="presOf" srcId="{98FF5C87-34E8-A74C-9290-1DF6EEAC886D}" destId="{C1F890E0-24C4-D642-8884-C9B159244FFE}" srcOrd="0" destOrd="3" presId="urn:microsoft.com/office/officeart/2005/8/layout/hProcess4"/>
    <dgm:cxn modelId="{D12F8C23-765B-3048-9E49-DF7ED22E69F6}" srcId="{BCB9639E-16A4-AC44-9331-45AF99368057}" destId="{EBF7DEDA-BC08-484A-B706-959A5B1FC235}" srcOrd="1" destOrd="0" parTransId="{B6991402-628E-E44C-9EAA-D750C1DD2115}" sibTransId="{BF4369AD-2341-324F-908E-5745F8111EF8}"/>
    <dgm:cxn modelId="{52087324-CD50-864E-B232-F202CBB40BD2}" type="presOf" srcId="{1DAAC1CB-4715-F347-80BA-24406AEB247B}" destId="{887124B2-DCF2-7348-9A24-03BDFAC773C6}" srcOrd="1" destOrd="1" presId="urn:microsoft.com/office/officeart/2005/8/layout/hProcess4"/>
    <dgm:cxn modelId="{112CEC28-D8EA-CC4C-8685-DB824C5810A5}" type="presOf" srcId="{EBF7DEDA-BC08-484A-B706-959A5B1FC235}" destId="{C1F890E0-24C4-D642-8884-C9B159244FFE}" srcOrd="0" destOrd="2" presId="urn:microsoft.com/office/officeart/2005/8/layout/hProcess4"/>
    <dgm:cxn modelId="{2828E02D-F186-3E40-A5BF-98D8106296B1}" type="presOf" srcId="{A0FE24AE-09FF-9A4A-9657-51866483B5CE}" destId="{887124B2-DCF2-7348-9A24-03BDFAC773C6}" srcOrd="1" destOrd="4" presId="urn:microsoft.com/office/officeart/2005/8/layout/hProcess4"/>
    <dgm:cxn modelId="{71D36931-2C65-3444-88DB-5EB26C3409AD}" srcId="{449E9820-F66C-E04D-9FC9-DFBCA3ECB710}" destId="{BCB9639E-16A4-AC44-9331-45AF99368057}" srcOrd="1" destOrd="0" parTransId="{B1E5DC08-4940-3743-999E-EBB5458DFBC7}" sibTransId="{CA32CB20-AAA6-724E-B6C4-B6D44AD43CD2}"/>
    <dgm:cxn modelId="{14228737-9488-2144-BE32-477ABC682697}" type="presOf" srcId="{ACF38634-81AD-0D48-B651-7D0D6C553136}" destId="{887124B2-DCF2-7348-9A24-03BDFAC773C6}" srcOrd="1" destOrd="9" presId="urn:microsoft.com/office/officeart/2005/8/layout/hProcess4"/>
    <dgm:cxn modelId="{E73BA739-2E38-504B-9EFF-CE02609484A0}" srcId="{BCB9639E-16A4-AC44-9331-45AF99368057}" destId="{511BB6DD-96D4-4D4B-9E9B-6ABB3B02BC83}" srcOrd="0" destOrd="0" parTransId="{2D97D296-BCAD-FD4C-8097-747204B2259C}" sibTransId="{0B22A020-8323-8C46-B9AC-D995B925E7F0}"/>
    <dgm:cxn modelId="{D8D54744-D7A4-EE49-86A5-65B495BB3A05}" srcId="{598CD63E-A291-2B4B-9A76-A6B25AF2BE1F}" destId="{ACF38634-81AD-0D48-B651-7D0D6C553136}" srcOrd="1" destOrd="0" parTransId="{532D61AB-3B28-0641-9F97-BA795ED2DC20}" sibTransId="{9C877795-57FE-2342-80EC-8CED6CC23819}"/>
    <dgm:cxn modelId="{B4CF7D64-80F0-C844-BB0C-25FF58DF6BB3}" type="presOf" srcId="{98FF5C87-34E8-A74C-9290-1DF6EEAC886D}" destId="{887124B2-DCF2-7348-9A24-03BDFAC773C6}" srcOrd="1" destOrd="3" presId="urn:microsoft.com/office/officeart/2005/8/layout/hProcess4"/>
    <dgm:cxn modelId="{521D8C47-F512-7B42-A03B-F7012501D7F4}" srcId="{BCB9639E-16A4-AC44-9331-45AF99368057}" destId="{A0FE24AE-09FF-9A4A-9657-51866483B5CE}" srcOrd="2" destOrd="0" parTransId="{59A5C328-4A21-8D43-990E-6EB3354E2FCB}" sibTransId="{BA40B69B-B5E7-8847-A6DF-F55EAB929C7A}"/>
    <dgm:cxn modelId="{4536A677-0CD6-FF40-BA31-7DB0F319AF62}" type="presOf" srcId="{06F087F8-B506-1B41-8B40-C1691648366C}" destId="{887124B2-DCF2-7348-9A24-03BDFAC773C6}" srcOrd="1" destOrd="5" presId="urn:microsoft.com/office/officeart/2005/8/layout/hProcess4"/>
    <dgm:cxn modelId="{FEDDBC59-3CBC-694F-8B0B-742C66029C84}" type="presOf" srcId="{1DAAC1CB-4715-F347-80BA-24406AEB247B}" destId="{C1F890E0-24C4-D642-8884-C9B159244FFE}" srcOrd="0" destOrd="1" presId="urn:microsoft.com/office/officeart/2005/8/layout/hProcess4"/>
    <dgm:cxn modelId="{9A240B86-CCD0-004F-BF9F-B27EF75F9F6F}" type="presOf" srcId="{0CF9FC02-B2F8-CE43-8074-2C4E645D2233}" destId="{C1F890E0-24C4-D642-8884-C9B159244FFE}" srcOrd="0" destOrd="8" presId="urn:microsoft.com/office/officeart/2005/8/layout/hProcess4"/>
    <dgm:cxn modelId="{15D1258A-FB24-AF4C-8DF5-554E484DCD90}" type="presOf" srcId="{A0FE24AE-09FF-9A4A-9657-51866483B5CE}" destId="{C1F890E0-24C4-D642-8884-C9B159244FFE}" srcOrd="0" destOrd="4" presId="urn:microsoft.com/office/officeart/2005/8/layout/hProcess4"/>
    <dgm:cxn modelId="{CD42B28C-03CA-304E-94C9-1D24E256F04E}" srcId="{449E9820-F66C-E04D-9FC9-DFBCA3ECB710}" destId="{2D59797C-7B77-5C45-9F45-B471200144CC}" srcOrd="0" destOrd="0" parTransId="{0803F194-D4E3-B245-93EE-3CD971BA5A09}" sibTransId="{171B27C5-D6EC-1943-A537-E909B0C5AFEA}"/>
    <dgm:cxn modelId="{9B6DB19B-F11A-5C4B-8761-3CF8C034CCE2}" type="presOf" srcId="{598CD63E-A291-2B4B-9A76-A6B25AF2BE1F}" destId="{C1F890E0-24C4-D642-8884-C9B159244FFE}" srcOrd="0" destOrd="7" presId="urn:microsoft.com/office/officeart/2005/8/layout/hProcess4"/>
    <dgm:cxn modelId="{3225679F-0B25-974A-B833-8B02F4FEBC95}" srcId="{BCB9639E-16A4-AC44-9331-45AF99368057}" destId="{598CD63E-A291-2B4B-9A76-A6B25AF2BE1F}" srcOrd="3" destOrd="0" parTransId="{5A10E322-7F18-BB41-BA8A-83BA2E34E548}" sibTransId="{7E81E51A-13F5-C040-8651-241555A127D0}"/>
    <dgm:cxn modelId="{08967C9F-9402-E349-BDCA-2F40D77F3F51}" type="presOf" srcId="{CD61BE16-52DD-5449-B110-7E5591E905CA}" destId="{887124B2-DCF2-7348-9A24-03BDFAC773C6}" srcOrd="1" destOrd="6" presId="urn:microsoft.com/office/officeart/2005/8/layout/hProcess4"/>
    <dgm:cxn modelId="{950264A4-D3FD-744D-BBC7-9F8A63AE57E7}" type="presOf" srcId="{EBF7DEDA-BC08-484A-B706-959A5B1FC235}" destId="{887124B2-DCF2-7348-9A24-03BDFAC773C6}" srcOrd="1" destOrd="2" presId="urn:microsoft.com/office/officeart/2005/8/layout/hProcess4"/>
    <dgm:cxn modelId="{BE7700A5-86F5-0B4D-BD37-9EF1C5957816}" type="presOf" srcId="{ACF38634-81AD-0D48-B651-7D0D6C553136}" destId="{C1F890E0-24C4-D642-8884-C9B159244FFE}" srcOrd="0" destOrd="9" presId="urn:microsoft.com/office/officeart/2005/8/layout/hProcess4"/>
    <dgm:cxn modelId="{A550EBA5-84C3-B44E-9DCA-BF60F74B93BB}" type="presOf" srcId="{449E9820-F66C-E04D-9FC9-DFBCA3ECB710}" destId="{26A4BAEB-B72C-1943-AEEC-9A40E0FDD806}" srcOrd="0" destOrd="0" presId="urn:microsoft.com/office/officeart/2005/8/layout/hProcess4"/>
    <dgm:cxn modelId="{365DF8A7-BDEA-5042-8DA8-372F7F1344A8}" srcId="{A0FE24AE-09FF-9A4A-9657-51866483B5CE}" destId="{06F087F8-B506-1B41-8B40-C1691648366C}" srcOrd="0" destOrd="0" parTransId="{2D813256-DF2E-5F4F-9B3C-22D4294F52E6}" sibTransId="{161BCF23-3684-C947-909D-73A925D3779B}"/>
    <dgm:cxn modelId="{CDA79AAE-8CBC-534E-90AF-37EE393DA5B8}" type="presOf" srcId="{511BB6DD-96D4-4D4B-9E9B-6ABB3B02BC83}" destId="{887124B2-DCF2-7348-9A24-03BDFAC773C6}" srcOrd="1" destOrd="0" presId="urn:microsoft.com/office/officeart/2005/8/layout/hProcess4"/>
    <dgm:cxn modelId="{4479C9AF-CC05-4248-8EED-980380337186}" srcId="{598CD63E-A291-2B4B-9A76-A6B25AF2BE1F}" destId="{0CF9FC02-B2F8-CE43-8074-2C4E645D2233}" srcOrd="0" destOrd="0" parTransId="{F9307962-D8D8-6443-954F-1573A930905F}" sibTransId="{499BE514-14A2-654C-BDA0-E936ECB13BED}"/>
    <dgm:cxn modelId="{221C15B1-D64A-6447-A18A-C9F351F30E97}" srcId="{511BB6DD-96D4-4D4B-9E9B-6ABB3B02BC83}" destId="{1DAAC1CB-4715-F347-80BA-24406AEB247B}" srcOrd="0" destOrd="0" parTransId="{F7EAF623-8562-9144-8838-EA31845B22F1}" sibTransId="{D4AB538A-897E-1346-BAD9-1B81A4B2200E}"/>
    <dgm:cxn modelId="{E2E159B2-1791-A240-9E6A-97D00125ECEA}" type="presOf" srcId="{2D59797C-7B77-5C45-9F45-B471200144CC}" destId="{4921A1A8-6658-C946-81EC-1BBCEEEDE982}" srcOrd="0" destOrd="0" presId="urn:microsoft.com/office/officeart/2005/8/layout/hProcess4"/>
    <dgm:cxn modelId="{79BF52BD-7FBA-FB4E-A6B5-ADA5719388A0}" type="presOf" srcId="{0CF9FC02-B2F8-CE43-8074-2C4E645D2233}" destId="{887124B2-DCF2-7348-9A24-03BDFAC773C6}" srcOrd="1" destOrd="8" presId="urn:microsoft.com/office/officeart/2005/8/layout/hProcess4"/>
    <dgm:cxn modelId="{77ABB4C0-B42B-204D-8FA8-1701DE64A97C}" type="presOf" srcId="{CD61BE16-52DD-5449-B110-7E5591E905CA}" destId="{C1F890E0-24C4-D642-8884-C9B159244FFE}" srcOrd="0" destOrd="6" presId="urn:microsoft.com/office/officeart/2005/8/layout/hProcess4"/>
    <dgm:cxn modelId="{213919C4-246B-774C-ABE5-6CEA86FD2D49}" type="presOf" srcId="{171B27C5-D6EC-1943-A537-E909B0C5AFEA}" destId="{035FEA2A-0066-1642-A472-449A8E0D404E}" srcOrd="0" destOrd="0" presId="urn:microsoft.com/office/officeart/2005/8/layout/hProcess4"/>
    <dgm:cxn modelId="{851DCCCF-52B3-4545-9AAA-AC737A45B60C}" type="presOf" srcId="{06F087F8-B506-1B41-8B40-C1691648366C}" destId="{C1F890E0-24C4-D642-8884-C9B159244FFE}" srcOrd="0" destOrd="5" presId="urn:microsoft.com/office/officeart/2005/8/layout/hProcess4"/>
    <dgm:cxn modelId="{286B6CD7-CC03-2F46-B8F7-CD4281349CF1}" type="presOf" srcId="{598CD63E-A291-2B4B-9A76-A6B25AF2BE1F}" destId="{887124B2-DCF2-7348-9A24-03BDFAC773C6}" srcOrd="1" destOrd="7" presId="urn:microsoft.com/office/officeart/2005/8/layout/hProcess4"/>
    <dgm:cxn modelId="{020224E4-AF45-8F45-ADB1-BD390EA2D8D2}" type="presOf" srcId="{511BB6DD-96D4-4D4B-9E9B-6ABB3B02BC83}" destId="{C1F890E0-24C4-D642-8884-C9B159244FFE}" srcOrd="0" destOrd="0" presId="urn:microsoft.com/office/officeart/2005/8/layout/hProcess4"/>
    <dgm:cxn modelId="{62F4ADE6-7A37-8240-A3C2-9ACF991FE783}" srcId="{EBF7DEDA-BC08-484A-B706-959A5B1FC235}" destId="{98FF5C87-34E8-A74C-9290-1DF6EEAC886D}" srcOrd="0" destOrd="0" parTransId="{EF08AAF5-1B3E-624F-8083-56125B17096B}" sibTransId="{5AF01204-147C-4E4C-AD92-620F237C0BB1}"/>
    <dgm:cxn modelId="{710D463B-430B-CA44-A895-58976ED9584D}" type="presParOf" srcId="{26A4BAEB-B72C-1943-AEEC-9A40E0FDD806}" destId="{99A703B5-C9E6-884D-8014-F7364321B605}" srcOrd="0" destOrd="0" presId="urn:microsoft.com/office/officeart/2005/8/layout/hProcess4"/>
    <dgm:cxn modelId="{CBF036C3-938F-2841-9273-D642B8E2E494}" type="presParOf" srcId="{26A4BAEB-B72C-1943-AEEC-9A40E0FDD806}" destId="{2D632835-A53D-3A43-A1D5-2C2D581A4DB2}" srcOrd="1" destOrd="0" presId="urn:microsoft.com/office/officeart/2005/8/layout/hProcess4"/>
    <dgm:cxn modelId="{32E7ED61-1CC3-CA45-A8B4-34C13F6E8D9B}" type="presParOf" srcId="{26A4BAEB-B72C-1943-AEEC-9A40E0FDD806}" destId="{195771B2-E83C-8D47-AC5A-E0907F1AB596}" srcOrd="2" destOrd="0" presId="urn:microsoft.com/office/officeart/2005/8/layout/hProcess4"/>
    <dgm:cxn modelId="{E5F3A696-2D6C-5445-AE47-C41AA71665C7}" type="presParOf" srcId="{195771B2-E83C-8D47-AC5A-E0907F1AB596}" destId="{472E555F-5D76-F646-A9B1-4FB9028CA3C5}" srcOrd="0" destOrd="0" presId="urn:microsoft.com/office/officeart/2005/8/layout/hProcess4"/>
    <dgm:cxn modelId="{D5FE58AC-1D16-314F-996D-61E0A34E287A}" type="presParOf" srcId="{472E555F-5D76-F646-A9B1-4FB9028CA3C5}" destId="{B8A9D309-9071-E14D-BB12-D0AEB42CD846}" srcOrd="0" destOrd="0" presId="urn:microsoft.com/office/officeart/2005/8/layout/hProcess4"/>
    <dgm:cxn modelId="{3CD35ED0-6EA5-A14F-9D59-D4F7C435A9E2}" type="presParOf" srcId="{472E555F-5D76-F646-A9B1-4FB9028CA3C5}" destId="{09038744-C04D-3E4E-AA73-587B41E192F1}" srcOrd="1" destOrd="0" presId="urn:microsoft.com/office/officeart/2005/8/layout/hProcess4"/>
    <dgm:cxn modelId="{4AAF2173-00E4-D94A-888B-A8727F22019F}" type="presParOf" srcId="{472E555F-5D76-F646-A9B1-4FB9028CA3C5}" destId="{88034084-8706-6345-8CE3-DF48E4AD27BC}" srcOrd="2" destOrd="0" presId="urn:microsoft.com/office/officeart/2005/8/layout/hProcess4"/>
    <dgm:cxn modelId="{CE3E8BB5-5324-AD49-AB5D-A68CB154BACF}" type="presParOf" srcId="{472E555F-5D76-F646-A9B1-4FB9028CA3C5}" destId="{4921A1A8-6658-C946-81EC-1BBCEEEDE982}" srcOrd="3" destOrd="0" presId="urn:microsoft.com/office/officeart/2005/8/layout/hProcess4"/>
    <dgm:cxn modelId="{8A9CB17D-1BC1-3543-A55A-AA3378116DED}" type="presParOf" srcId="{472E555F-5D76-F646-A9B1-4FB9028CA3C5}" destId="{3314B292-EC9A-424A-9941-393AA94D0860}" srcOrd="4" destOrd="0" presId="urn:microsoft.com/office/officeart/2005/8/layout/hProcess4"/>
    <dgm:cxn modelId="{24200AC4-CB20-A24D-9F79-652D4669A8B2}" type="presParOf" srcId="{195771B2-E83C-8D47-AC5A-E0907F1AB596}" destId="{035FEA2A-0066-1642-A472-449A8E0D404E}" srcOrd="1" destOrd="0" presId="urn:microsoft.com/office/officeart/2005/8/layout/hProcess4"/>
    <dgm:cxn modelId="{89E0CBB5-0415-7C41-B960-9DBB26E7258B}" type="presParOf" srcId="{195771B2-E83C-8D47-AC5A-E0907F1AB596}" destId="{E9B317C0-603D-8847-96CD-2BC1C21CD16E}" srcOrd="2" destOrd="0" presId="urn:microsoft.com/office/officeart/2005/8/layout/hProcess4"/>
    <dgm:cxn modelId="{90F7BDDA-F1ED-934B-9783-0465D4C99730}" type="presParOf" srcId="{E9B317C0-603D-8847-96CD-2BC1C21CD16E}" destId="{369B91B5-8C91-294B-A353-A5CAB840FB07}" srcOrd="0" destOrd="0" presId="urn:microsoft.com/office/officeart/2005/8/layout/hProcess4"/>
    <dgm:cxn modelId="{6DA0DC50-D392-BD4F-85AC-931A0DB379A0}" type="presParOf" srcId="{E9B317C0-603D-8847-96CD-2BC1C21CD16E}" destId="{C1F890E0-24C4-D642-8884-C9B159244FFE}" srcOrd="1" destOrd="0" presId="urn:microsoft.com/office/officeart/2005/8/layout/hProcess4"/>
    <dgm:cxn modelId="{D78CCF25-CD3F-CE49-8B19-BE1C2F978170}" type="presParOf" srcId="{E9B317C0-603D-8847-96CD-2BC1C21CD16E}" destId="{887124B2-DCF2-7348-9A24-03BDFAC773C6}" srcOrd="2" destOrd="0" presId="urn:microsoft.com/office/officeart/2005/8/layout/hProcess4"/>
    <dgm:cxn modelId="{FCD35A8F-EEFD-974F-8B53-B70D6EAE894D}" type="presParOf" srcId="{E9B317C0-603D-8847-96CD-2BC1C21CD16E}" destId="{1F6A97C5-F3A9-E94F-905E-0E5EEFB98187}" srcOrd="3" destOrd="0" presId="urn:microsoft.com/office/officeart/2005/8/layout/hProcess4"/>
    <dgm:cxn modelId="{183C9372-C06B-774A-A474-92868D2A47C7}" type="presParOf" srcId="{E9B317C0-603D-8847-96CD-2BC1C21CD16E}" destId="{F41D957D-C15B-7F4C-9089-B004335F615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966F55-D052-E14D-848F-7196F1653D62}" type="doc">
      <dgm:prSet loTypeId="urn:microsoft.com/office/officeart/2005/8/layout/arrow4" loCatId="relationship" qsTypeId="urn:microsoft.com/office/officeart/2005/8/quickstyle/simple4" qsCatId="simple" csTypeId="urn:microsoft.com/office/officeart/2005/8/colors/accent1_2" csCatId="accent1"/>
      <dgm:spPr/>
      <dgm:t>
        <a:bodyPr/>
        <a:lstStyle/>
        <a:p>
          <a:endParaRPr lang="en-US"/>
        </a:p>
      </dgm:t>
    </dgm:pt>
    <dgm:pt modelId="{7CD53D11-14A8-BB47-93CB-4BC9BBFDA16C}">
      <dgm:prSet/>
      <dgm:spPr/>
      <dgm:t>
        <a:bodyPr/>
        <a:lstStyle/>
        <a:p>
          <a:pPr rtl="0"/>
          <a:r>
            <a:rPr lang="en-US" dirty="0"/>
            <a:t>Register or set of registers that contain status information</a:t>
          </a:r>
        </a:p>
      </dgm:t>
    </dgm:pt>
    <dgm:pt modelId="{8D1367BB-84E1-5D4E-AEFC-5100700A0E70}" type="parTrans" cxnId="{171FDFEC-3D39-0045-A026-4928B870FF4F}">
      <dgm:prSet/>
      <dgm:spPr/>
      <dgm:t>
        <a:bodyPr/>
        <a:lstStyle/>
        <a:p>
          <a:endParaRPr lang="en-US"/>
        </a:p>
      </dgm:t>
    </dgm:pt>
    <dgm:pt modelId="{02269C7D-0197-2D4E-8CA6-418CA636BF74}" type="sibTrans" cxnId="{171FDFEC-3D39-0045-A026-4928B870FF4F}">
      <dgm:prSet/>
      <dgm:spPr/>
      <dgm:t>
        <a:bodyPr/>
        <a:lstStyle/>
        <a:p>
          <a:endParaRPr lang="en-US"/>
        </a:p>
      </dgm:t>
    </dgm:pt>
    <dgm:pt modelId="{BD6D24BD-E548-9A4A-855D-6C225FD31DCB}">
      <dgm:prSet/>
      <dgm:spPr/>
      <dgm:t>
        <a:bodyPr/>
        <a:lstStyle/>
        <a:p>
          <a:pPr rtl="0"/>
          <a:r>
            <a:rPr lang="en-US" dirty="0"/>
            <a:t>Common fields or flags include:</a:t>
          </a:r>
        </a:p>
      </dgm:t>
    </dgm:pt>
    <dgm:pt modelId="{3B2DB9EB-8A9D-6E48-9CAD-6EE944E183CF}" type="parTrans" cxnId="{02CEC83C-DB20-C542-B1C1-903452A57AD4}">
      <dgm:prSet/>
      <dgm:spPr/>
      <dgm:t>
        <a:bodyPr/>
        <a:lstStyle/>
        <a:p>
          <a:endParaRPr lang="en-US"/>
        </a:p>
      </dgm:t>
    </dgm:pt>
    <dgm:pt modelId="{46296E97-6DD7-5B42-A2D7-2B317B9916ED}" type="sibTrans" cxnId="{02CEC83C-DB20-C542-B1C1-903452A57AD4}">
      <dgm:prSet/>
      <dgm:spPr/>
      <dgm:t>
        <a:bodyPr/>
        <a:lstStyle/>
        <a:p>
          <a:endParaRPr lang="en-US"/>
        </a:p>
      </dgm:t>
    </dgm:pt>
    <dgm:pt modelId="{AE179C10-8D0E-FC4E-B58C-24E89F87024F}">
      <dgm:prSet/>
      <dgm:spPr/>
      <dgm:t>
        <a:bodyPr/>
        <a:lstStyle/>
        <a:p>
          <a:pPr rtl="0"/>
          <a:r>
            <a:rPr lang="en-US" dirty="0"/>
            <a:t>Sign</a:t>
          </a:r>
        </a:p>
      </dgm:t>
    </dgm:pt>
    <dgm:pt modelId="{D7FD6E6C-6BC1-5747-BA0E-5AE759ADB980}" type="parTrans" cxnId="{C9EBAF4B-F1ED-E943-BF4C-6A8588BC6EC0}">
      <dgm:prSet/>
      <dgm:spPr/>
      <dgm:t>
        <a:bodyPr/>
        <a:lstStyle/>
        <a:p>
          <a:endParaRPr lang="en-US"/>
        </a:p>
      </dgm:t>
    </dgm:pt>
    <dgm:pt modelId="{47E37169-8B77-BA4B-87CB-B339DABDB0D7}" type="sibTrans" cxnId="{C9EBAF4B-F1ED-E943-BF4C-6A8588BC6EC0}">
      <dgm:prSet/>
      <dgm:spPr/>
      <dgm:t>
        <a:bodyPr/>
        <a:lstStyle/>
        <a:p>
          <a:endParaRPr lang="en-US"/>
        </a:p>
      </dgm:t>
    </dgm:pt>
    <dgm:pt modelId="{4C25EF1F-2B52-1A49-996A-69288106C6D8}">
      <dgm:prSet/>
      <dgm:spPr/>
      <dgm:t>
        <a:bodyPr/>
        <a:lstStyle/>
        <a:p>
          <a:pPr rtl="0"/>
          <a:r>
            <a:rPr lang="en-US" dirty="0"/>
            <a:t>Zero</a:t>
          </a:r>
        </a:p>
      </dgm:t>
    </dgm:pt>
    <dgm:pt modelId="{045E6BBE-1863-9545-BB4A-83592E351C7B}" type="parTrans" cxnId="{32F583A6-15F0-5B45-8EEB-796A35CB3268}">
      <dgm:prSet/>
      <dgm:spPr/>
      <dgm:t>
        <a:bodyPr/>
        <a:lstStyle/>
        <a:p>
          <a:endParaRPr lang="en-US"/>
        </a:p>
      </dgm:t>
    </dgm:pt>
    <dgm:pt modelId="{2C632AA3-C700-214A-8407-8E131F5275B9}" type="sibTrans" cxnId="{32F583A6-15F0-5B45-8EEB-796A35CB3268}">
      <dgm:prSet/>
      <dgm:spPr/>
      <dgm:t>
        <a:bodyPr/>
        <a:lstStyle/>
        <a:p>
          <a:endParaRPr lang="en-US"/>
        </a:p>
      </dgm:t>
    </dgm:pt>
    <dgm:pt modelId="{07EFF1AF-5A02-EA4E-B19A-96E78F350787}">
      <dgm:prSet/>
      <dgm:spPr/>
      <dgm:t>
        <a:bodyPr/>
        <a:lstStyle/>
        <a:p>
          <a:pPr rtl="0"/>
          <a:r>
            <a:rPr lang="en-US" dirty="0"/>
            <a:t>Carry</a:t>
          </a:r>
        </a:p>
      </dgm:t>
    </dgm:pt>
    <dgm:pt modelId="{C707A371-12AF-8E49-87EC-418B31F6101C}" type="parTrans" cxnId="{9875B65D-6A11-E44C-B06A-5DE5F30308DA}">
      <dgm:prSet/>
      <dgm:spPr/>
      <dgm:t>
        <a:bodyPr/>
        <a:lstStyle/>
        <a:p>
          <a:endParaRPr lang="en-US"/>
        </a:p>
      </dgm:t>
    </dgm:pt>
    <dgm:pt modelId="{A412703B-B498-8542-A863-1BA5F2403F1B}" type="sibTrans" cxnId="{9875B65D-6A11-E44C-B06A-5DE5F30308DA}">
      <dgm:prSet/>
      <dgm:spPr/>
      <dgm:t>
        <a:bodyPr/>
        <a:lstStyle/>
        <a:p>
          <a:endParaRPr lang="en-US"/>
        </a:p>
      </dgm:t>
    </dgm:pt>
    <dgm:pt modelId="{C38BB5B9-C9C6-784E-86C7-565A576E006C}">
      <dgm:prSet/>
      <dgm:spPr/>
      <dgm:t>
        <a:bodyPr/>
        <a:lstStyle/>
        <a:p>
          <a:pPr rtl="0"/>
          <a:r>
            <a:rPr lang="en-US" dirty="0"/>
            <a:t>Equal</a:t>
          </a:r>
        </a:p>
      </dgm:t>
    </dgm:pt>
    <dgm:pt modelId="{350000F1-E51D-2D4A-98F9-9A8FA001818E}" type="parTrans" cxnId="{B70FE954-9617-8441-B007-95D9514E94EB}">
      <dgm:prSet/>
      <dgm:spPr/>
      <dgm:t>
        <a:bodyPr/>
        <a:lstStyle/>
        <a:p>
          <a:endParaRPr lang="en-US"/>
        </a:p>
      </dgm:t>
    </dgm:pt>
    <dgm:pt modelId="{D6539CDB-D55A-8E44-8B60-F9382D57AE08}" type="sibTrans" cxnId="{B70FE954-9617-8441-B007-95D9514E94EB}">
      <dgm:prSet/>
      <dgm:spPr/>
      <dgm:t>
        <a:bodyPr/>
        <a:lstStyle/>
        <a:p>
          <a:endParaRPr lang="en-US"/>
        </a:p>
      </dgm:t>
    </dgm:pt>
    <dgm:pt modelId="{7FFDA7A2-87A6-CE4A-88DA-CA55B94BFE18}">
      <dgm:prSet/>
      <dgm:spPr/>
      <dgm:t>
        <a:bodyPr/>
        <a:lstStyle/>
        <a:p>
          <a:pPr rtl="0"/>
          <a:r>
            <a:rPr lang="en-US" dirty="0"/>
            <a:t>Overflow</a:t>
          </a:r>
        </a:p>
      </dgm:t>
    </dgm:pt>
    <dgm:pt modelId="{6E34A588-C12B-C448-987E-324F184314F8}" type="parTrans" cxnId="{D15C54FD-F364-B448-931F-E0417ED2500E}">
      <dgm:prSet/>
      <dgm:spPr/>
      <dgm:t>
        <a:bodyPr/>
        <a:lstStyle/>
        <a:p>
          <a:endParaRPr lang="en-US"/>
        </a:p>
      </dgm:t>
    </dgm:pt>
    <dgm:pt modelId="{59466A86-9BFC-B344-8376-2AB916A42DA3}" type="sibTrans" cxnId="{D15C54FD-F364-B448-931F-E0417ED2500E}">
      <dgm:prSet/>
      <dgm:spPr/>
      <dgm:t>
        <a:bodyPr/>
        <a:lstStyle/>
        <a:p>
          <a:endParaRPr lang="en-US"/>
        </a:p>
      </dgm:t>
    </dgm:pt>
    <dgm:pt modelId="{D88FECE5-5FC3-0B4A-B7D9-66A3BD92AB68}">
      <dgm:prSet/>
      <dgm:spPr/>
      <dgm:t>
        <a:bodyPr/>
        <a:lstStyle/>
        <a:p>
          <a:pPr rtl="0"/>
          <a:r>
            <a:rPr lang="en-US" dirty="0"/>
            <a:t>Interrupt Enable/Disable</a:t>
          </a:r>
        </a:p>
      </dgm:t>
    </dgm:pt>
    <dgm:pt modelId="{B39B5C1E-9D79-FE4D-87C2-8B6346D79A57}" type="parTrans" cxnId="{23FBF6F8-ED99-2042-B962-152426A3E129}">
      <dgm:prSet/>
      <dgm:spPr/>
      <dgm:t>
        <a:bodyPr/>
        <a:lstStyle/>
        <a:p>
          <a:endParaRPr lang="en-US"/>
        </a:p>
      </dgm:t>
    </dgm:pt>
    <dgm:pt modelId="{F548B796-6E6E-CA48-859B-E62D2D3E16BC}" type="sibTrans" cxnId="{23FBF6F8-ED99-2042-B962-152426A3E129}">
      <dgm:prSet/>
      <dgm:spPr/>
      <dgm:t>
        <a:bodyPr/>
        <a:lstStyle/>
        <a:p>
          <a:endParaRPr lang="en-US"/>
        </a:p>
      </dgm:t>
    </dgm:pt>
    <dgm:pt modelId="{3624604C-F1E1-724B-A085-66D556D96BC3}">
      <dgm:prSet/>
      <dgm:spPr/>
      <dgm:t>
        <a:bodyPr/>
        <a:lstStyle/>
        <a:p>
          <a:pPr rtl="0"/>
          <a:r>
            <a:rPr lang="en-US" dirty="0"/>
            <a:t>Supervisor</a:t>
          </a:r>
        </a:p>
      </dgm:t>
    </dgm:pt>
    <dgm:pt modelId="{9B905FF9-13EB-5D41-85AB-FC2423B0548A}" type="parTrans" cxnId="{50E77A2B-DEFF-604D-9B91-3A3228253E01}">
      <dgm:prSet/>
      <dgm:spPr/>
      <dgm:t>
        <a:bodyPr/>
        <a:lstStyle/>
        <a:p>
          <a:endParaRPr lang="en-US"/>
        </a:p>
      </dgm:t>
    </dgm:pt>
    <dgm:pt modelId="{1C0FB960-31CE-8C44-BED9-92839C72EFA0}" type="sibTrans" cxnId="{50E77A2B-DEFF-604D-9B91-3A3228253E01}">
      <dgm:prSet/>
      <dgm:spPr/>
      <dgm:t>
        <a:bodyPr/>
        <a:lstStyle/>
        <a:p>
          <a:endParaRPr lang="en-US"/>
        </a:p>
      </dgm:t>
    </dgm:pt>
    <dgm:pt modelId="{327D01AD-C940-E849-A75E-691ADFDC39EC}" type="pres">
      <dgm:prSet presAssocID="{C0966F55-D052-E14D-848F-7196F1653D62}" presName="compositeShape" presStyleCnt="0">
        <dgm:presLayoutVars>
          <dgm:chMax val="2"/>
          <dgm:dir/>
          <dgm:resizeHandles val="exact"/>
        </dgm:presLayoutVars>
      </dgm:prSet>
      <dgm:spPr/>
    </dgm:pt>
    <dgm:pt modelId="{B73E271E-CE66-1941-BDE4-DC011A56D099}" type="pres">
      <dgm:prSet presAssocID="{7CD53D11-14A8-BB47-93CB-4BC9BBFDA16C}" presName="upArrow" presStyleLbl="node1" presStyleIdx="0" presStyleCnt="2"/>
      <dgm:spPr/>
    </dgm:pt>
    <dgm:pt modelId="{CFF95017-E622-CB47-81A6-7B8D3D03A33B}" type="pres">
      <dgm:prSet presAssocID="{7CD53D11-14A8-BB47-93CB-4BC9BBFDA16C}" presName="upArrowText" presStyleLbl="revTx" presStyleIdx="0" presStyleCnt="2">
        <dgm:presLayoutVars>
          <dgm:chMax val="0"/>
          <dgm:bulletEnabled val="1"/>
        </dgm:presLayoutVars>
      </dgm:prSet>
      <dgm:spPr/>
    </dgm:pt>
    <dgm:pt modelId="{FAFFC7AD-0AC6-7C42-BAAA-78490EEA3097}" type="pres">
      <dgm:prSet presAssocID="{BD6D24BD-E548-9A4A-855D-6C225FD31DCB}" presName="downArrow" presStyleLbl="node1" presStyleIdx="1" presStyleCnt="2"/>
      <dgm:spPr/>
    </dgm:pt>
    <dgm:pt modelId="{20F573A9-C3CE-6E4D-8FF9-E946479E33E0}" type="pres">
      <dgm:prSet presAssocID="{BD6D24BD-E548-9A4A-855D-6C225FD31DCB}" presName="downArrowText" presStyleLbl="revTx" presStyleIdx="1" presStyleCnt="2">
        <dgm:presLayoutVars>
          <dgm:chMax val="0"/>
          <dgm:bulletEnabled val="1"/>
        </dgm:presLayoutVars>
      </dgm:prSet>
      <dgm:spPr/>
    </dgm:pt>
  </dgm:ptLst>
  <dgm:cxnLst>
    <dgm:cxn modelId="{621F0006-92D2-C148-88A0-283DBB2C8F3B}" type="presOf" srcId="{D88FECE5-5FC3-0B4A-B7D9-66A3BD92AB68}" destId="{20F573A9-C3CE-6E4D-8FF9-E946479E33E0}" srcOrd="0" destOrd="6" presId="urn:microsoft.com/office/officeart/2005/8/layout/arrow4"/>
    <dgm:cxn modelId="{1252901D-A7F0-BA43-BD4D-DC84F8B2E66F}" type="presOf" srcId="{4C25EF1F-2B52-1A49-996A-69288106C6D8}" destId="{20F573A9-C3CE-6E4D-8FF9-E946479E33E0}" srcOrd="0" destOrd="2" presId="urn:microsoft.com/office/officeart/2005/8/layout/arrow4"/>
    <dgm:cxn modelId="{095ED521-D2CC-7E47-8499-0975E01F78B2}" type="presOf" srcId="{C38BB5B9-C9C6-784E-86C7-565A576E006C}" destId="{20F573A9-C3CE-6E4D-8FF9-E946479E33E0}" srcOrd="0" destOrd="4" presId="urn:microsoft.com/office/officeart/2005/8/layout/arrow4"/>
    <dgm:cxn modelId="{50E77A2B-DEFF-604D-9B91-3A3228253E01}" srcId="{BD6D24BD-E548-9A4A-855D-6C225FD31DCB}" destId="{3624604C-F1E1-724B-A085-66D556D96BC3}" srcOrd="6" destOrd="0" parTransId="{9B905FF9-13EB-5D41-85AB-FC2423B0548A}" sibTransId="{1C0FB960-31CE-8C44-BED9-92839C72EFA0}"/>
    <dgm:cxn modelId="{6AA83238-6387-B940-822D-36C005D0C486}" type="presOf" srcId="{7FFDA7A2-87A6-CE4A-88DA-CA55B94BFE18}" destId="{20F573A9-C3CE-6E4D-8FF9-E946479E33E0}" srcOrd="0" destOrd="5" presId="urn:microsoft.com/office/officeart/2005/8/layout/arrow4"/>
    <dgm:cxn modelId="{02CEC83C-DB20-C542-B1C1-903452A57AD4}" srcId="{C0966F55-D052-E14D-848F-7196F1653D62}" destId="{BD6D24BD-E548-9A4A-855D-6C225FD31DCB}" srcOrd="1" destOrd="0" parTransId="{3B2DB9EB-8A9D-6E48-9CAD-6EE944E183CF}" sibTransId="{46296E97-6DD7-5B42-A2D7-2B317B9916ED}"/>
    <dgm:cxn modelId="{9875B65D-6A11-E44C-B06A-5DE5F30308DA}" srcId="{BD6D24BD-E548-9A4A-855D-6C225FD31DCB}" destId="{07EFF1AF-5A02-EA4E-B19A-96E78F350787}" srcOrd="2" destOrd="0" parTransId="{C707A371-12AF-8E49-87EC-418B31F6101C}" sibTransId="{A412703B-B498-8542-A863-1BA5F2403F1B}"/>
    <dgm:cxn modelId="{7A248969-10F8-F748-8560-D187512113EA}" type="presOf" srcId="{3624604C-F1E1-724B-A085-66D556D96BC3}" destId="{20F573A9-C3CE-6E4D-8FF9-E946479E33E0}" srcOrd="0" destOrd="7" presId="urn:microsoft.com/office/officeart/2005/8/layout/arrow4"/>
    <dgm:cxn modelId="{C9EBAF4B-F1ED-E943-BF4C-6A8588BC6EC0}" srcId="{BD6D24BD-E548-9A4A-855D-6C225FD31DCB}" destId="{AE179C10-8D0E-FC4E-B58C-24E89F87024F}" srcOrd="0" destOrd="0" parTransId="{D7FD6E6C-6BC1-5747-BA0E-5AE759ADB980}" sibTransId="{47E37169-8B77-BA4B-87CB-B339DABDB0D7}"/>
    <dgm:cxn modelId="{B70FE954-9617-8441-B007-95D9514E94EB}" srcId="{BD6D24BD-E548-9A4A-855D-6C225FD31DCB}" destId="{C38BB5B9-C9C6-784E-86C7-565A576E006C}" srcOrd="3" destOrd="0" parTransId="{350000F1-E51D-2D4A-98F9-9A8FA001818E}" sibTransId="{D6539CDB-D55A-8E44-8B60-F9382D57AE08}"/>
    <dgm:cxn modelId="{2B413D94-028C-0248-8811-2527F21973F3}" type="presOf" srcId="{AE179C10-8D0E-FC4E-B58C-24E89F87024F}" destId="{20F573A9-C3CE-6E4D-8FF9-E946479E33E0}" srcOrd="0" destOrd="1" presId="urn:microsoft.com/office/officeart/2005/8/layout/arrow4"/>
    <dgm:cxn modelId="{CCB9949D-12C8-7240-BD12-A3C7F099828E}" type="presOf" srcId="{BD6D24BD-E548-9A4A-855D-6C225FD31DCB}" destId="{20F573A9-C3CE-6E4D-8FF9-E946479E33E0}" srcOrd="0" destOrd="0" presId="urn:microsoft.com/office/officeart/2005/8/layout/arrow4"/>
    <dgm:cxn modelId="{32F583A6-15F0-5B45-8EEB-796A35CB3268}" srcId="{BD6D24BD-E548-9A4A-855D-6C225FD31DCB}" destId="{4C25EF1F-2B52-1A49-996A-69288106C6D8}" srcOrd="1" destOrd="0" parTransId="{045E6BBE-1863-9545-BB4A-83592E351C7B}" sibTransId="{2C632AA3-C700-214A-8407-8E131F5275B9}"/>
    <dgm:cxn modelId="{A53ADBAA-E375-8D49-A2C2-53382B42842E}" type="presOf" srcId="{7CD53D11-14A8-BB47-93CB-4BC9BBFDA16C}" destId="{CFF95017-E622-CB47-81A6-7B8D3D03A33B}" srcOrd="0" destOrd="0" presId="urn:microsoft.com/office/officeart/2005/8/layout/arrow4"/>
    <dgm:cxn modelId="{3A0AE0B4-FB87-134C-B0AC-4CCB32380A4D}" type="presOf" srcId="{07EFF1AF-5A02-EA4E-B19A-96E78F350787}" destId="{20F573A9-C3CE-6E4D-8FF9-E946479E33E0}" srcOrd="0" destOrd="3" presId="urn:microsoft.com/office/officeart/2005/8/layout/arrow4"/>
    <dgm:cxn modelId="{770B8EE4-4489-4044-A899-BF8F463E22AC}" type="presOf" srcId="{C0966F55-D052-E14D-848F-7196F1653D62}" destId="{327D01AD-C940-E849-A75E-691ADFDC39EC}" srcOrd="0" destOrd="0" presId="urn:microsoft.com/office/officeart/2005/8/layout/arrow4"/>
    <dgm:cxn modelId="{171FDFEC-3D39-0045-A026-4928B870FF4F}" srcId="{C0966F55-D052-E14D-848F-7196F1653D62}" destId="{7CD53D11-14A8-BB47-93CB-4BC9BBFDA16C}" srcOrd="0" destOrd="0" parTransId="{8D1367BB-84E1-5D4E-AEFC-5100700A0E70}" sibTransId="{02269C7D-0197-2D4E-8CA6-418CA636BF74}"/>
    <dgm:cxn modelId="{23FBF6F8-ED99-2042-B962-152426A3E129}" srcId="{BD6D24BD-E548-9A4A-855D-6C225FD31DCB}" destId="{D88FECE5-5FC3-0B4A-B7D9-66A3BD92AB68}" srcOrd="5" destOrd="0" parTransId="{B39B5C1E-9D79-FE4D-87C2-8B6346D79A57}" sibTransId="{F548B796-6E6E-CA48-859B-E62D2D3E16BC}"/>
    <dgm:cxn modelId="{D15C54FD-F364-B448-931F-E0417ED2500E}" srcId="{BD6D24BD-E548-9A4A-855D-6C225FD31DCB}" destId="{7FFDA7A2-87A6-CE4A-88DA-CA55B94BFE18}" srcOrd="4" destOrd="0" parTransId="{6E34A588-C12B-C448-987E-324F184314F8}" sibTransId="{59466A86-9BFC-B344-8376-2AB916A42DA3}"/>
    <dgm:cxn modelId="{FB2325C1-E278-FA4F-94BA-C1AF01FD2AEA}" type="presParOf" srcId="{327D01AD-C940-E849-A75E-691ADFDC39EC}" destId="{B73E271E-CE66-1941-BDE4-DC011A56D099}" srcOrd="0" destOrd="0" presId="urn:microsoft.com/office/officeart/2005/8/layout/arrow4"/>
    <dgm:cxn modelId="{66F20C0E-9AB6-1D4F-B021-6D86E67EBB94}" type="presParOf" srcId="{327D01AD-C940-E849-A75E-691ADFDC39EC}" destId="{CFF95017-E622-CB47-81A6-7B8D3D03A33B}" srcOrd="1" destOrd="0" presId="urn:microsoft.com/office/officeart/2005/8/layout/arrow4"/>
    <dgm:cxn modelId="{1B2ABDE6-1429-B74B-AB5C-83B6D98F824E}" type="presParOf" srcId="{327D01AD-C940-E849-A75E-691ADFDC39EC}" destId="{FAFFC7AD-0AC6-7C42-BAAA-78490EEA3097}" srcOrd="2" destOrd="0" presId="urn:microsoft.com/office/officeart/2005/8/layout/arrow4"/>
    <dgm:cxn modelId="{239D558F-3FF7-9B4F-AAEC-4055F99030A2}" type="presParOf" srcId="{327D01AD-C940-E849-A75E-691ADFDC39EC}" destId="{20F573A9-C3CE-6E4D-8FF9-E946479E33E0}"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C00FE2-E675-F241-B8B5-CB3484196D43}"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17B91373-4AA7-984A-800B-F0F814C964AA}">
      <dgm:prSet/>
      <dgm:spPr/>
      <dgm:t>
        <a:bodyPr/>
        <a:lstStyle/>
        <a:p>
          <a:pPr rtl="0"/>
          <a:r>
            <a:rPr lang="en-US" dirty="0"/>
            <a:t>Includes the following stages:</a:t>
          </a:r>
        </a:p>
      </dgm:t>
    </dgm:pt>
    <dgm:pt modelId="{08C813BA-9A73-3149-AA1A-D20F8F27A2F2}" type="parTrans" cxnId="{5E9ED15C-E641-1847-808B-9B6FDDE3F30C}">
      <dgm:prSet/>
      <dgm:spPr/>
      <dgm:t>
        <a:bodyPr/>
        <a:lstStyle/>
        <a:p>
          <a:endParaRPr lang="en-US"/>
        </a:p>
      </dgm:t>
    </dgm:pt>
    <dgm:pt modelId="{6D1D04D7-5AEF-6149-A956-8B77A56DC5B1}" type="sibTrans" cxnId="{5E9ED15C-E641-1847-808B-9B6FDDE3F30C}">
      <dgm:prSet/>
      <dgm:spPr/>
      <dgm:t>
        <a:bodyPr/>
        <a:lstStyle/>
        <a:p>
          <a:endParaRPr lang="en-US"/>
        </a:p>
      </dgm:t>
    </dgm:pt>
    <dgm:pt modelId="{E9DC148B-85D3-3B4E-B8EB-6B25518CC616}">
      <dgm:prSet/>
      <dgm:spPr/>
      <dgm:t>
        <a:bodyPr/>
        <a:lstStyle/>
        <a:p>
          <a:pPr rtl="0"/>
          <a:r>
            <a:rPr lang="en-US" dirty="0"/>
            <a:t>Fetch</a:t>
          </a:r>
        </a:p>
      </dgm:t>
    </dgm:pt>
    <dgm:pt modelId="{FAA0F2C6-C41B-964C-92B1-8515E277C50C}" type="parTrans" cxnId="{0C6625CD-8564-B74E-88BD-FC7FB995490C}">
      <dgm:prSet/>
      <dgm:spPr/>
      <dgm:t>
        <a:bodyPr/>
        <a:lstStyle/>
        <a:p>
          <a:endParaRPr lang="en-US"/>
        </a:p>
      </dgm:t>
    </dgm:pt>
    <dgm:pt modelId="{079AAD60-39C3-C147-A324-08FC7E336F58}" type="sibTrans" cxnId="{0C6625CD-8564-B74E-88BD-FC7FB995490C}">
      <dgm:prSet/>
      <dgm:spPr/>
      <dgm:t>
        <a:bodyPr/>
        <a:lstStyle/>
        <a:p>
          <a:endParaRPr lang="en-US"/>
        </a:p>
      </dgm:t>
    </dgm:pt>
    <dgm:pt modelId="{B67C3CE5-CF88-2546-A775-40C9C279EB36}">
      <dgm:prSet/>
      <dgm:spPr/>
      <dgm:t>
        <a:bodyPr/>
        <a:lstStyle/>
        <a:p>
          <a:pPr rtl="0"/>
          <a:r>
            <a:rPr lang="en-US" dirty="0"/>
            <a:t>Read the next instruction from memory into the processor</a:t>
          </a:r>
        </a:p>
      </dgm:t>
    </dgm:pt>
    <dgm:pt modelId="{918D2150-EAA7-B84E-B1F6-92CA50A8FB72}" type="parTrans" cxnId="{37D630B1-7B74-8A47-A556-A16DCF1F82BE}">
      <dgm:prSet/>
      <dgm:spPr/>
      <dgm:t>
        <a:bodyPr/>
        <a:lstStyle/>
        <a:p>
          <a:endParaRPr lang="en-US"/>
        </a:p>
      </dgm:t>
    </dgm:pt>
    <dgm:pt modelId="{B01F8F4A-4143-E24E-805F-3642DC6FEA50}" type="sibTrans" cxnId="{37D630B1-7B74-8A47-A556-A16DCF1F82BE}">
      <dgm:prSet/>
      <dgm:spPr/>
      <dgm:t>
        <a:bodyPr/>
        <a:lstStyle/>
        <a:p>
          <a:endParaRPr lang="en-US"/>
        </a:p>
      </dgm:t>
    </dgm:pt>
    <dgm:pt modelId="{385A3E21-C52E-0B48-9C02-87C94DE86B5C}">
      <dgm:prSet/>
      <dgm:spPr/>
      <dgm:t>
        <a:bodyPr/>
        <a:lstStyle/>
        <a:p>
          <a:pPr rtl="0"/>
          <a:r>
            <a:rPr lang="en-US" dirty="0"/>
            <a:t>Execute</a:t>
          </a:r>
        </a:p>
      </dgm:t>
    </dgm:pt>
    <dgm:pt modelId="{BF7E736F-6546-584D-9156-3CD23AEBB46D}" type="parTrans" cxnId="{2B6CEEC9-7455-ED42-BCBB-4DBDD8C8C765}">
      <dgm:prSet/>
      <dgm:spPr/>
      <dgm:t>
        <a:bodyPr/>
        <a:lstStyle/>
        <a:p>
          <a:endParaRPr lang="en-US"/>
        </a:p>
      </dgm:t>
    </dgm:pt>
    <dgm:pt modelId="{A6BC3F7C-119A-7648-A1A8-9C7F69A3B80A}" type="sibTrans" cxnId="{2B6CEEC9-7455-ED42-BCBB-4DBDD8C8C765}">
      <dgm:prSet/>
      <dgm:spPr/>
      <dgm:t>
        <a:bodyPr/>
        <a:lstStyle/>
        <a:p>
          <a:endParaRPr lang="en-US"/>
        </a:p>
      </dgm:t>
    </dgm:pt>
    <dgm:pt modelId="{B5C9E825-14F4-724A-B515-C09AA5EFB617}">
      <dgm:prSet/>
      <dgm:spPr/>
      <dgm:t>
        <a:bodyPr/>
        <a:lstStyle/>
        <a:p>
          <a:pPr rtl="0"/>
          <a:r>
            <a:rPr lang="en-US" dirty="0"/>
            <a:t>Interpret the opcode and perform the indicated operation</a:t>
          </a:r>
        </a:p>
      </dgm:t>
    </dgm:pt>
    <dgm:pt modelId="{E74EECEE-65F0-E241-83CC-FB01D52015C7}" type="parTrans" cxnId="{3DC2F1F0-5877-0A47-89F6-9C8BDECCA003}">
      <dgm:prSet/>
      <dgm:spPr/>
      <dgm:t>
        <a:bodyPr/>
        <a:lstStyle/>
        <a:p>
          <a:endParaRPr lang="en-US"/>
        </a:p>
      </dgm:t>
    </dgm:pt>
    <dgm:pt modelId="{F4077039-4200-3342-88FC-0DC8F7E3DC38}" type="sibTrans" cxnId="{3DC2F1F0-5877-0A47-89F6-9C8BDECCA003}">
      <dgm:prSet/>
      <dgm:spPr/>
      <dgm:t>
        <a:bodyPr/>
        <a:lstStyle/>
        <a:p>
          <a:endParaRPr lang="en-US"/>
        </a:p>
      </dgm:t>
    </dgm:pt>
    <dgm:pt modelId="{E51C8DE6-BE3D-CA47-832C-A3DBDB57C472}">
      <dgm:prSet/>
      <dgm:spPr/>
      <dgm:t>
        <a:bodyPr/>
        <a:lstStyle/>
        <a:p>
          <a:pPr rtl="0"/>
          <a:r>
            <a:rPr lang="en-US" dirty="0"/>
            <a:t>Interrupt </a:t>
          </a:r>
        </a:p>
      </dgm:t>
    </dgm:pt>
    <dgm:pt modelId="{7C2196FF-39C8-E140-B37A-13AC3B7711A2}" type="parTrans" cxnId="{244E2247-C434-3B47-9512-8ED9EE3707B2}">
      <dgm:prSet/>
      <dgm:spPr/>
      <dgm:t>
        <a:bodyPr/>
        <a:lstStyle/>
        <a:p>
          <a:endParaRPr lang="en-US"/>
        </a:p>
      </dgm:t>
    </dgm:pt>
    <dgm:pt modelId="{806047C7-4457-7745-9FDE-8F83DCEC165D}" type="sibTrans" cxnId="{244E2247-C434-3B47-9512-8ED9EE3707B2}">
      <dgm:prSet/>
      <dgm:spPr/>
      <dgm:t>
        <a:bodyPr/>
        <a:lstStyle/>
        <a:p>
          <a:endParaRPr lang="en-US"/>
        </a:p>
      </dgm:t>
    </dgm:pt>
    <dgm:pt modelId="{ED28E4C6-50E3-B742-9E76-FF0C9B1AFE75}">
      <dgm:prSet/>
      <dgm:spPr/>
      <dgm:t>
        <a:bodyPr/>
        <a:lstStyle/>
        <a:p>
          <a:pPr rtl="0"/>
          <a:r>
            <a:rPr lang="en-US" dirty="0"/>
            <a:t>If interrupts are enabled and an interrupt has occurred, save the current process state and service the interrupt</a:t>
          </a:r>
        </a:p>
      </dgm:t>
    </dgm:pt>
    <dgm:pt modelId="{790CC5E7-EBE8-EE47-814E-DDFB6563CF62}" type="parTrans" cxnId="{62D24259-E22D-E442-9207-5D6C14CF2780}">
      <dgm:prSet/>
      <dgm:spPr/>
      <dgm:t>
        <a:bodyPr/>
        <a:lstStyle/>
        <a:p>
          <a:endParaRPr lang="en-US"/>
        </a:p>
      </dgm:t>
    </dgm:pt>
    <dgm:pt modelId="{1D705BA5-7361-E84E-8662-96FBA0A59419}" type="sibTrans" cxnId="{62D24259-E22D-E442-9207-5D6C14CF2780}">
      <dgm:prSet/>
      <dgm:spPr/>
      <dgm:t>
        <a:bodyPr/>
        <a:lstStyle/>
        <a:p>
          <a:endParaRPr lang="en-US"/>
        </a:p>
      </dgm:t>
    </dgm:pt>
    <dgm:pt modelId="{3EC35534-BB77-244C-87D7-7C099BE391E0}" type="pres">
      <dgm:prSet presAssocID="{B1C00FE2-E675-F241-B8B5-CB3484196D43}" presName="hierChild1" presStyleCnt="0">
        <dgm:presLayoutVars>
          <dgm:chPref val="1"/>
          <dgm:dir/>
          <dgm:animOne val="branch"/>
          <dgm:animLvl val="lvl"/>
          <dgm:resizeHandles/>
        </dgm:presLayoutVars>
      </dgm:prSet>
      <dgm:spPr/>
    </dgm:pt>
    <dgm:pt modelId="{A22DFF86-D3CE-B040-99F1-D29E47636276}" type="pres">
      <dgm:prSet presAssocID="{17B91373-4AA7-984A-800B-F0F814C964AA}" presName="hierRoot1" presStyleCnt="0"/>
      <dgm:spPr/>
    </dgm:pt>
    <dgm:pt modelId="{8803A015-5E37-3F4A-A098-C6B33A4B0F59}" type="pres">
      <dgm:prSet presAssocID="{17B91373-4AA7-984A-800B-F0F814C964AA}" presName="composite" presStyleCnt="0"/>
      <dgm:spPr/>
    </dgm:pt>
    <dgm:pt modelId="{AD085B36-DA72-2244-BE46-2D2FD9A8231A}" type="pres">
      <dgm:prSet presAssocID="{17B91373-4AA7-984A-800B-F0F814C964AA}" presName="background" presStyleLbl="node0" presStyleIdx="0" presStyleCnt="1"/>
      <dgm:spPr/>
    </dgm:pt>
    <dgm:pt modelId="{4EA4FB93-F3AC-BD4A-A777-9351FC75EDE1}" type="pres">
      <dgm:prSet presAssocID="{17B91373-4AA7-984A-800B-F0F814C964AA}" presName="text" presStyleLbl="fgAcc0" presStyleIdx="0" presStyleCnt="1">
        <dgm:presLayoutVars>
          <dgm:chPref val="3"/>
        </dgm:presLayoutVars>
      </dgm:prSet>
      <dgm:spPr/>
    </dgm:pt>
    <dgm:pt modelId="{26E1531E-0D91-CE4C-9A06-D9407F309F38}" type="pres">
      <dgm:prSet presAssocID="{17B91373-4AA7-984A-800B-F0F814C964AA}" presName="hierChild2" presStyleCnt="0"/>
      <dgm:spPr/>
    </dgm:pt>
    <dgm:pt modelId="{44366298-FD9B-5A4A-9783-59C231A2AEE2}" type="pres">
      <dgm:prSet presAssocID="{FAA0F2C6-C41B-964C-92B1-8515E277C50C}" presName="Name10" presStyleLbl="parChTrans1D2" presStyleIdx="0" presStyleCnt="3"/>
      <dgm:spPr/>
    </dgm:pt>
    <dgm:pt modelId="{A3D27CFD-EB6F-CC47-9E33-D9CE045507EB}" type="pres">
      <dgm:prSet presAssocID="{E9DC148B-85D3-3B4E-B8EB-6B25518CC616}" presName="hierRoot2" presStyleCnt="0"/>
      <dgm:spPr/>
    </dgm:pt>
    <dgm:pt modelId="{E1073C21-9E88-E342-BDBC-43E3C9E897F8}" type="pres">
      <dgm:prSet presAssocID="{E9DC148B-85D3-3B4E-B8EB-6B25518CC616}" presName="composite2" presStyleCnt="0"/>
      <dgm:spPr/>
    </dgm:pt>
    <dgm:pt modelId="{9FB4FFB5-C11F-484E-B2AC-3F8A7722AECD}" type="pres">
      <dgm:prSet presAssocID="{E9DC148B-85D3-3B4E-B8EB-6B25518CC616}" presName="background2" presStyleLbl="node2" presStyleIdx="0" presStyleCnt="3"/>
      <dgm:spPr/>
    </dgm:pt>
    <dgm:pt modelId="{4C89960E-E5D9-D046-8D4B-DD02582B7D3A}" type="pres">
      <dgm:prSet presAssocID="{E9DC148B-85D3-3B4E-B8EB-6B25518CC616}" presName="text2" presStyleLbl="fgAcc2" presStyleIdx="0" presStyleCnt="3">
        <dgm:presLayoutVars>
          <dgm:chPref val="3"/>
        </dgm:presLayoutVars>
      </dgm:prSet>
      <dgm:spPr/>
    </dgm:pt>
    <dgm:pt modelId="{0CB30970-28B4-D347-B2F4-F2E101ACBBB0}" type="pres">
      <dgm:prSet presAssocID="{E9DC148B-85D3-3B4E-B8EB-6B25518CC616}" presName="hierChild3" presStyleCnt="0"/>
      <dgm:spPr/>
    </dgm:pt>
    <dgm:pt modelId="{7336A106-E8E5-7842-B744-5DA305419486}" type="pres">
      <dgm:prSet presAssocID="{918D2150-EAA7-B84E-B1F6-92CA50A8FB72}" presName="Name17" presStyleLbl="parChTrans1D3" presStyleIdx="0" presStyleCnt="3"/>
      <dgm:spPr/>
    </dgm:pt>
    <dgm:pt modelId="{9E55D632-7927-6248-9FA5-084F2DAEEF53}" type="pres">
      <dgm:prSet presAssocID="{B67C3CE5-CF88-2546-A775-40C9C279EB36}" presName="hierRoot3" presStyleCnt="0"/>
      <dgm:spPr/>
    </dgm:pt>
    <dgm:pt modelId="{A80B8D5C-4FF0-D84D-A8F5-EE2C067D3000}" type="pres">
      <dgm:prSet presAssocID="{B67C3CE5-CF88-2546-A775-40C9C279EB36}" presName="composite3" presStyleCnt="0"/>
      <dgm:spPr/>
    </dgm:pt>
    <dgm:pt modelId="{553E2E5B-A13E-FF49-8C45-FB7E75BAA80F}" type="pres">
      <dgm:prSet presAssocID="{B67C3CE5-CF88-2546-A775-40C9C279EB36}" presName="background3" presStyleLbl="node3" presStyleIdx="0" presStyleCnt="3"/>
      <dgm:spPr/>
    </dgm:pt>
    <dgm:pt modelId="{BB51A060-E74F-BA43-988A-F74B2DB43A08}" type="pres">
      <dgm:prSet presAssocID="{B67C3CE5-CF88-2546-A775-40C9C279EB36}" presName="text3" presStyleLbl="fgAcc3" presStyleIdx="0" presStyleCnt="3">
        <dgm:presLayoutVars>
          <dgm:chPref val="3"/>
        </dgm:presLayoutVars>
      </dgm:prSet>
      <dgm:spPr/>
    </dgm:pt>
    <dgm:pt modelId="{C1BBFBC6-0335-5F47-A8F8-78874A72787B}" type="pres">
      <dgm:prSet presAssocID="{B67C3CE5-CF88-2546-A775-40C9C279EB36}" presName="hierChild4" presStyleCnt="0"/>
      <dgm:spPr/>
    </dgm:pt>
    <dgm:pt modelId="{7134F9FD-5E66-6844-A538-8F42E8B33A32}" type="pres">
      <dgm:prSet presAssocID="{BF7E736F-6546-584D-9156-3CD23AEBB46D}" presName="Name10" presStyleLbl="parChTrans1D2" presStyleIdx="1" presStyleCnt="3"/>
      <dgm:spPr/>
    </dgm:pt>
    <dgm:pt modelId="{C3350344-6DB9-644C-9F71-A4FF4B875519}" type="pres">
      <dgm:prSet presAssocID="{385A3E21-C52E-0B48-9C02-87C94DE86B5C}" presName="hierRoot2" presStyleCnt="0"/>
      <dgm:spPr/>
    </dgm:pt>
    <dgm:pt modelId="{C242A02E-A430-B64B-8E34-4E99BEE4BD9B}" type="pres">
      <dgm:prSet presAssocID="{385A3E21-C52E-0B48-9C02-87C94DE86B5C}" presName="composite2" presStyleCnt="0"/>
      <dgm:spPr/>
    </dgm:pt>
    <dgm:pt modelId="{25DF7365-5D74-DF46-96B5-16D5E6DC1CCA}" type="pres">
      <dgm:prSet presAssocID="{385A3E21-C52E-0B48-9C02-87C94DE86B5C}" presName="background2" presStyleLbl="node2" presStyleIdx="1" presStyleCnt="3"/>
      <dgm:spPr/>
    </dgm:pt>
    <dgm:pt modelId="{08A2C79F-E9DA-7747-88FE-4BE1B57D3E7B}" type="pres">
      <dgm:prSet presAssocID="{385A3E21-C52E-0B48-9C02-87C94DE86B5C}" presName="text2" presStyleLbl="fgAcc2" presStyleIdx="1" presStyleCnt="3">
        <dgm:presLayoutVars>
          <dgm:chPref val="3"/>
        </dgm:presLayoutVars>
      </dgm:prSet>
      <dgm:spPr/>
    </dgm:pt>
    <dgm:pt modelId="{34986FB8-09F5-CA44-80F4-104ED1CA306E}" type="pres">
      <dgm:prSet presAssocID="{385A3E21-C52E-0B48-9C02-87C94DE86B5C}" presName="hierChild3" presStyleCnt="0"/>
      <dgm:spPr/>
    </dgm:pt>
    <dgm:pt modelId="{2643EC93-7D48-5144-87AF-EB858A6B6431}" type="pres">
      <dgm:prSet presAssocID="{E74EECEE-65F0-E241-83CC-FB01D52015C7}" presName="Name17" presStyleLbl="parChTrans1D3" presStyleIdx="1" presStyleCnt="3"/>
      <dgm:spPr/>
    </dgm:pt>
    <dgm:pt modelId="{1CC495CC-F5B1-C748-9C0D-9D5BEA2E475D}" type="pres">
      <dgm:prSet presAssocID="{B5C9E825-14F4-724A-B515-C09AA5EFB617}" presName="hierRoot3" presStyleCnt="0"/>
      <dgm:spPr/>
    </dgm:pt>
    <dgm:pt modelId="{2BAB3673-0E32-9847-B217-86B2D16B93C5}" type="pres">
      <dgm:prSet presAssocID="{B5C9E825-14F4-724A-B515-C09AA5EFB617}" presName="composite3" presStyleCnt="0"/>
      <dgm:spPr/>
    </dgm:pt>
    <dgm:pt modelId="{2BAF6A3E-78B0-7949-A2B0-6895C6917D8B}" type="pres">
      <dgm:prSet presAssocID="{B5C9E825-14F4-724A-B515-C09AA5EFB617}" presName="background3" presStyleLbl="node3" presStyleIdx="1" presStyleCnt="3"/>
      <dgm:spPr/>
    </dgm:pt>
    <dgm:pt modelId="{BAF7092A-AE27-DE44-9782-177693E2CA5C}" type="pres">
      <dgm:prSet presAssocID="{B5C9E825-14F4-724A-B515-C09AA5EFB617}" presName="text3" presStyleLbl="fgAcc3" presStyleIdx="1" presStyleCnt="3">
        <dgm:presLayoutVars>
          <dgm:chPref val="3"/>
        </dgm:presLayoutVars>
      </dgm:prSet>
      <dgm:spPr/>
    </dgm:pt>
    <dgm:pt modelId="{1348903F-6FC3-1B49-A6FD-208E39CFC159}" type="pres">
      <dgm:prSet presAssocID="{B5C9E825-14F4-724A-B515-C09AA5EFB617}" presName="hierChild4" presStyleCnt="0"/>
      <dgm:spPr/>
    </dgm:pt>
    <dgm:pt modelId="{DC38F41A-7026-F74C-AC4B-78ED7376BF67}" type="pres">
      <dgm:prSet presAssocID="{7C2196FF-39C8-E140-B37A-13AC3B7711A2}" presName="Name10" presStyleLbl="parChTrans1D2" presStyleIdx="2" presStyleCnt="3"/>
      <dgm:spPr/>
    </dgm:pt>
    <dgm:pt modelId="{17640A64-76D8-C94B-8C99-6C00AA7D1185}" type="pres">
      <dgm:prSet presAssocID="{E51C8DE6-BE3D-CA47-832C-A3DBDB57C472}" presName="hierRoot2" presStyleCnt="0"/>
      <dgm:spPr/>
    </dgm:pt>
    <dgm:pt modelId="{68EAF65C-CC2C-404F-9539-8D10727E37D3}" type="pres">
      <dgm:prSet presAssocID="{E51C8DE6-BE3D-CA47-832C-A3DBDB57C472}" presName="composite2" presStyleCnt="0"/>
      <dgm:spPr/>
    </dgm:pt>
    <dgm:pt modelId="{C91E6CA4-2AF4-C547-9551-BEB59BE9CDA3}" type="pres">
      <dgm:prSet presAssocID="{E51C8DE6-BE3D-CA47-832C-A3DBDB57C472}" presName="background2" presStyleLbl="node2" presStyleIdx="2" presStyleCnt="3"/>
      <dgm:spPr/>
    </dgm:pt>
    <dgm:pt modelId="{350E5B82-958A-1F4B-AE37-5BE92D52A0F0}" type="pres">
      <dgm:prSet presAssocID="{E51C8DE6-BE3D-CA47-832C-A3DBDB57C472}" presName="text2" presStyleLbl="fgAcc2" presStyleIdx="2" presStyleCnt="3">
        <dgm:presLayoutVars>
          <dgm:chPref val="3"/>
        </dgm:presLayoutVars>
      </dgm:prSet>
      <dgm:spPr/>
    </dgm:pt>
    <dgm:pt modelId="{D1E3DEBF-A74F-9840-947B-72619A82F83E}" type="pres">
      <dgm:prSet presAssocID="{E51C8DE6-BE3D-CA47-832C-A3DBDB57C472}" presName="hierChild3" presStyleCnt="0"/>
      <dgm:spPr/>
    </dgm:pt>
    <dgm:pt modelId="{0AEDDD63-D148-C04E-AE73-900A9CB76940}" type="pres">
      <dgm:prSet presAssocID="{790CC5E7-EBE8-EE47-814E-DDFB6563CF62}" presName="Name17" presStyleLbl="parChTrans1D3" presStyleIdx="2" presStyleCnt="3"/>
      <dgm:spPr/>
    </dgm:pt>
    <dgm:pt modelId="{4979D8B5-91B3-1A41-9ABE-1C89BD183149}" type="pres">
      <dgm:prSet presAssocID="{ED28E4C6-50E3-B742-9E76-FF0C9B1AFE75}" presName="hierRoot3" presStyleCnt="0"/>
      <dgm:spPr/>
    </dgm:pt>
    <dgm:pt modelId="{E6D220D2-293C-514B-8AEC-BB2C6CDA8398}" type="pres">
      <dgm:prSet presAssocID="{ED28E4C6-50E3-B742-9E76-FF0C9B1AFE75}" presName="composite3" presStyleCnt="0"/>
      <dgm:spPr/>
    </dgm:pt>
    <dgm:pt modelId="{421C3655-0911-9049-B8DE-E6E2B6DA48D6}" type="pres">
      <dgm:prSet presAssocID="{ED28E4C6-50E3-B742-9E76-FF0C9B1AFE75}" presName="background3" presStyleLbl="node3" presStyleIdx="2" presStyleCnt="3"/>
      <dgm:spPr/>
    </dgm:pt>
    <dgm:pt modelId="{8B4CAA32-B118-204E-8081-E3E47AD463CF}" type="pres">
      <dgm:prSet presAssocID="{ED28E4C6-50E3-B742-9E76-FF0C9B1AFE75}" presName="text3" presStyleLbl="fgAcc3" presStyleIdx="2" presStyleCnt="3">
        <dgm:presLayoutVars>
          <dgm:chPref val="3"/>
        </dgm:presLayoutVars>
      </dgm:prSet>
      <dgm:spPr/>
    </dgm:pt>
    <dgm:pt modelId="{A6DA207E-A18B-574B-A1C4-080E0F7C65B5}" type="pres">
      <dgm:prSet presAssocID="{ED28E4C6-50E3-B742-9E76-FF0C9B1AFE75}" presName="hierChild4" presStyleCnt="0"/>
      <dgm:spPr/>
    </dgm:pt>
  </dgm:ptLst>
  <dgm:cxnLst>
    <dgm:cxn modelId="{7822B30F-A355-B843-A212-F82A111CE883}" type="presOf" srcId="{17B91373-4AA7-984A-800B-F0F814C964AA}" destId="{4EA4FB93-F3AC-BD4A-A777-9351FC75EDE1}" srcOrd="0" destOrd="0" presId="urn:microsoft.com/office/officeart/2005/8/layout/hierarchy1"/>
    <dgm:cxn modelId="{AD12182E-ACA4-4849-A713-7BF8593E2B1A}" type="presOf" srcId="{BF7E736F-6546-584D-9156-3CD23AEBB46D}" destId="{7134F9FD-5E66-6844-A538-8F42E8B33A32}" srcOrd="0" destOrd="0" presId="urn:microsoft.com/office/officeart/2005/8/layout/hierarchy1"/>
    <dgm:cxn modelId="{C0158737-F4D5-AE43-90EF-1AEE6817D51C}" type="presOf" srcId="{E74EECEE-65F0-E241-83CC-FB01D52015C7}" destId="{2643EC93-7D48-5144-87AF-EB858A6B6431}" srcOrd="0" destOrd="0" presId="urn:microsoft.com/office/officeart/2005/8/layout/hierarchy1"/>
    <dgm:cxn modelId="{ACA89640-D2BE-4E46-88FC-CA479DB00F8F}" type="presOf" srcId="{385A3E21-C52E-0B48-9C02-87C94DE86B5C}" destId="{08A2C79F-E9DA-7747-88FE-4BE1B57D3E7B}" srcOrd="0" destOrd="0" presId="urn:microsoft.com/office/officeart/2005/8/layout/hierarchy1"/>
    <dgm:cxn modelId="{5E9ED15C-E641-1847-808B-9B6FDDE3F30C}" srcId="{B1C00FE2-E675-F241-B8B5-CB3484196D43}" destId="{17B91373-4AA7-984A-800B-F0F814C964AA}" srcOrd="0" destOrd="0" parTransId="{08C813BA-9A73-3149-AA1A-D20F8F27A2F2}" sibTransId="{6D1D04D7-5AEF-6149-A956-8B77A56DC5B1}"/>
    <dgm:cxn modelId="{AC9D0144-47C9-FA4D-BE87-F427F24653B0}" type="presOf" srcId="{7C2196FF-39C8-E140-B37A-13AC3B7711A2}" destId="{DC38F41A-7026-F74C-AC4B-78ED7376BF67}" srcOrd="0" destOrd="0" presId="urn:microsoft.com/office/officeart/2005/8/layout/hierarchy1"/>
    <dgm:cxn modelId="{244E2247-C434-3B47-9512-8ED9EE3707B2}" srcId="{17B91373-4AA7-984A-800B-F0F814C964AA}" destId="{E51C8DE6-BE3D-CA47-832C-A3DBDB57C472}" srcOrd="2" destOrd="0" parTransId="{7C2196FF-39C8-E140-B37A-13AC3B7711A2}" sibTransId="{806047C7-4457-7745-9FDE-8F83DCEC165D}"/>
    <dgm:cxn modelId="{110A2771-442D-A04E-8420-1199E1A09BBD}" type="presOf" srcId="{B67C3CE5-CF88-2546-A775-40C9C279EB36}" destId="{BB51A060-E74F-BA43-988A-F74B2DB43A08}" srcOrd="0" destOrd="0" presId="urn:microsoft.com/office/officeart/2005/8/layout/hierarchy1"/>
    <dgm:cxn modelId="{62D24259-E22D-E442-9207-5D6C14CF2780}" srcId="{E51C8DE6-BE3D-CA47-832C-A3DBDB57C472}" destId="{ED28E4C6-50E3-B742-9E76-FF0C9B1AFE75}" srcOrd="0" destOrd="0" parTransId="{790CC5E7-EBE8-EE47-814E-DDFB6563CF62}" sibTransId="{1D705BA5-7361-E84E-8662-96FBA0A59419}"/>
    <dgm:cxn modelId="{EE81858A-6223-3A4B-8511-24124C684A42}" type="presOf" srcId="{790CC5E7-EBE8-EE47-814E-DDFB6563CF62}" destId="{0AEDDD63-D148-C04E-AE73-900A9CB76940}" srcOrd="0" destOrd="0" presId="urn:microsoft.com/office/officeart/2005/8/layout/hierarchy1"/>
    <dgm:cxn modelId="{AC7C4C8F-4843-4140-9FF9-1B3C272B79F2}" type="presOf" srcId="{B1C00FE2-E675-F241-B8B5-CB3484196D43}" destId="{3EC35534-BB77-244C-87D7-7C099BE391E0}" srcOrd="0" destOrd="0" presId="urn:microsoft.com/office/officeart/2005/8/layout/hierarchy1"/>
    <dgm:cxn modelId="{37D630B1-7B74-8A47-A556-A16DCF1F82BE}" srcId="{E9DC148B-85D3-3B4E-B8EB-6B25518CC616}" destId="{B67C3CE5-CF88-2546-A775-40C9C279EB36}" srcOrd="0" destOrd="0" parTransId="{918D2150-EAA7-B84E-B1F6-92CA50A8FB72}" sibTransId="{B01F8F4A-4143-E24E-805F-3642DC6FEA50}"/>
    <dgm:cxn modelId="{38EAF8C5-4776-0E42-9AEA-06AA1E44DC83}" type="presOf" srcId="{ED28E4C6-50E3-B742-9E76-FF0C9B1AFE75}" destId="{8B4CAA32-B118-204E-8081-E3E47AD463CF}" srcOrd="0" destOrd="0" presId="urn:microsoft.com/office/officeart/2005/8/layout/hierarchy1"/>
    <dgm:cxn modelId="{2B6CEEC9-7455-ED42-BCBB-4DBDD8C8C765}" srcId="{17B91373-4AA7-984A-800B-F0F814C964AA}" destId="{385A3E21-C52E-0B48-9C02-87C94DE86B5C}" srcOrd="1" destOrd="0" parTransId="{BF7E736F-6546-584D-9156-3CD23AEBB46D}" sibTransId="{A6BC3F7C-119A-7648-A1A8-9C7F69A3B80A}"/>
    <dgm:cxn modelId="{3F188ECC-B2B7-6F43-94FD-8178C2D5860B}" type="presOf" srcId="{FAA0F2C6-C41B-964C-92B1-8515E277C50C}" destId="{44366298-FD9B-5A4A-9783-59C231A2AEE2}" srcOrd="0" destOrd="0" presId="urn:microsoft.com/office/officeart/2005/8/layout/hierarchy1"/>
    <dgm:cxn modelId="{0C6625CD-8564-B74E-88BD-FC7FB995490C}" srcId="{17B91373-4AA7-984A-800B-F0F814C964AA}" destId="{E9DC148B-85D3-3B4E-B8EB-6B25518CC616}" srcOrd="0" destOrd="0" parTransId="{FAA0F2C6-C41B-964C-92B1-8515E277C50C}" sibTransId="{079AAD60-39C3-C147-A324-08FC7E336F58}"/>
    <dgm:cxn modelId="{F07D23E3-1927-E742-A6DF-14035AD5F2A7}" type="presOf" srcId="{918D2150-EAA7-B84E-B1F6-92CA50A8FB72}" destId="{7336A106-E8E5-7842-B744-5DA305419486}" srcOrd="0" destOrd="0" presId="urn:microsoft.com/office/officeart/2005/8/layout/hierarchy1"/>
    <dgm:cxn modelId="{F20883EE-6FC6-B643-8B18-8A120FE0337B}" type="presOf" srcId="{B5C9E825-14F4-724A-B515-C09AA5EFB617}" destId="{BAF7092A-AE27-DE44-9782-177693E2CA5C}" srcOrd="0" destOrd="0" presId="urn:microsoft.com/office/officeart/2005/8/layout/hierarchy1"/>
    <dgm:cxn modelId="{3DC2F1F0-5877-0A47-89F6-9C8BDECCA003}" srcId="{385A3E21-C52E-0B48-9C02-87C94DE86B5C}" destId="{B5C9E825-14F4-724A-B515-C09AA5EFB617}" srcOrd="0" destOrd="0" parTransId="{E74EECEE-65F0-E241-83CC-FB01D52015C7}" sibTransId="{F4077039-4200-3342-88FC-0DC8F7E3DC38}"/>
    <dgm:cxn modelId="{13B091F8-E181-A14A-B8AF-751C554817D0}" type="presOf" srcId="{E9DC148B-85D3-3B4E-B8EB-6B25518CC616}" destId="{4C89960E-E5D9-D046-8D4B-DD02582B7D3A}" srcOrd="0" destOrd="0" presId="urn:microsoft.com/office/officeart/2005/8/layout/hierarchy1"/>
    <dgm:cxn modelId="{016329F9-F4E4-B744-89EF-7117FD1FB5FB}" type="presOf" srcId="{E51C8DE6-BE3D-CA47-832C-A3DBDB57C472}" destId="{350E5B82-958A-1F4B-AE37-5BE92D52A0F0}" srcOrd="0" destOrd="0" presId="urn:microsoft.com/office/officeart/2005/8/layout/hierarchy1"/>
    <dgm:cxn modelId="{4FBC4FD1-5876-8F42-86A2-51D0C7125B88}" type="presParOf" srcId="{3EC35534-BB77-244C-87D7-7C099BE391E0}" destId="{A22DFF86-D3CE-B040-99F1-D29E47636276}" srcOrd="0" destOrd="0" presId="urn:microsoft.com/office/officeart/2005/8/layout/hierarchy1"/>
    <dgm:cxn modelId="{BD8881F4-5030-9744-BA70-2979B92C2AB7}" type="presParOf" srcId="{A22DFF86-D3CE-B040-99F1-D29E47636276}" destId="{8803A015-5E37-3F4A-A098-C6B33A4B0F59}" srcOrd="0" destOrd="0" presId="urn:microsoft.com/office/officeart/2005/8/layout/hierarchy1"/>
    <dgm:cxn modelId="{14FB7736-2BDA-564B-9B40-B24F7F7B100B}" type="presParOf" srcId="{8803A015-5E37-3F4A-A098-C6B33A4B0F59}" destId="{AD085B36-DA72-2244-BE46-2D2FD9A8231A}" srcOrd="0" destOrd="0" presId="urn:microsoft.com/office/officeart/2005/8/layout/hierarchy1"/>
    <dgm:cxn modelId="{F2F21E5D-7B97-5347-838F-70EBE700CD67}" type="presParOf" srcId="{8803A015-5E37-3F4A-A098-C6B33A4B0F59}" destId="{4EA4FB93-F3AC-BD4A-A777-9351FC75EDE1}" srcOrd="1" destOrd="0" presId="urn:microsoft.com/office/officeart/2005/8/layout/hierarchy1"/>
    <dgm:cxn modelId="{CCC867C4-4416-D444-9AA6-D317D9116185}" type="presParOf" srcId="{A22DFF86-D3CE-B040-99F1-D29E47636276}" destId="{26E1531E-0D91-CE4C-9A06-D9407F309F38}" srcOrd="1" destOrd="0" presId="urn:microsoft.com/office/officeart/2005/8/layout/hierarchy1"/>
    <dgm:cxn modelId="{D233214B-ABFD-9342-9B37-79D6B00A84E2}" type="presParOf" srcId="{26E1531E-0D91-CE4C-9A06-D9407F309F38}" destId="{44366298-FD9B-5A4A-9783-59C231A2AEE2}" srcOrd="0" destOrd="0" presId="urn:microsoft.com/office/officeart/2005/8/layout/hierarchy1"/>
    <dgm:cxn modelId="{D56AD9E3-50BC-9343-B658-379BF149C969}" type="presParOf" srcId="{26E1531E-0D91-CE4C-9A06-D9407F309F38}" destId="{A3D27CFD-EB6F-CC47-9E33-D9CE045507EB}" srcOrd="1" destOrd="0" presId="urn:microsoft.com/office/officeart/2005/8/layout/hierarchy1"/>
    <dgm:cxn modelId="{11E475D7-E90C-A044-808A-A8B9B5277497}" type="presParOf" srcId="{A3D27CFD-EB6F-CC47-9E33-D9CE045507EB}" destId="{E1073C21-9E88-E342-BDBC-43E3C9E897F8}" srcOrd="0" destOrd="0" presId="urn:microsoft.com/office/officeart/2005/8/layout/hierarchy1"/>
    <dgm:cxn modelId="{A44A683B-629D-D547-B6F4-4FFE0852269D}" type="presParOf" srcId="{E1073C21-9E88-E342-BDBC-43E3C9E897F8}" destId="{9FB4FFB5-C11F-484E-B2AC-3F8A7722AECD}" srcOrd="0" destOrd="0" presId="urn:microsoft.com/office/officeart/2005/8/layout/hierarchy1"/>
    <dgm:cxn modelId="{C773010E-4C22-4A4F-814B-FE914AC5F837}" type="presParOf" srcId="{E1073C21-9E88-E342-BDBC-43E3C9E897F8}" destId="{4C89960E-E5D9-D046-8D4B-DD02582B7D3A}" srcOrd="1" destOrd="0" presId="urn:microsoft.com/office/officeart/2005/8/layout/hierarchy1"/>
    <dgm:cxn modelId="{2CADD080-362F-3949-A0FE-955922BB5BBC}" type="presParOf" srcId="{A3D27CFD-EB6F-CC47-9E33-D9CE045507EB}" destId="{0CB30970-28B4-D347-B2F4-F2E101ACBBB0}" srcOrd="1" destOrd="0" presId="urn:microsoft.com/office/officeart/2005/8/layout/hierarchy1"/>
    <dgm:cxn modelId="{6B87EE36-0E17-E846-8439-9045C5DA6DBC}" type="presParOf" srcId="{0CB30970-28B4-D347-B2F4-F2E101ACBBB0}" destId="{7336A106-E8E5-7842-B744-5DA305419486}" srcOrd="0" destOrd="0" presId="urn:microsoft.com/office/officeart/2005/8/layout/hierarchy1"/>
    <dgm:cxn modelId="{F9C2288B-026D-E24B-AD5C-BEEC8C524F7D}" type="presParOf" srcId="{0CB30970-28B4-D347-B2F4-F2E101ACBBB0}" destId="{9E55D632-7927-6248-9FA5-084F2DAEEF53}" srcOrd="1" destOrd="0" presId="urn:microsoft.com/office/officeart/2005/8/layout/hierarchy1"/>
    <dgm:cxn modelId="{C08EC2C3-5326-4B4D-85BB-3E1416E4EB0A}" type="presParOf" srcId="{9E55D632-7927-6248-9FA5-084F2DAEEF53}" destId="{A80B8D5C-4FF0-D84D-A8F5-EE2C067D3000}" srcOrd="0" destOrd="0" presId="urn:microsoft.com/office/officeart/2005/8/layout/hierarchy1"/>
    <dgm:cxn modelId="{53759B97-4F26-D549-99CB-5C1DD95A6B13}" type="presParOf" srcId="{A80B8D5C-4FF0-D84D-A8F5-EE2C067D3000}" destId="{553E2E5B-A13E-FF49-8C45-FB7E75BAA80F}" srcOrd="0" destOrd="0" presId="urn:microsoft.com/office/officeart/2005/8/layout/hierarchy1"/>
    <dgm:cxn modelId="{4DAA351D-0DE4-C84C-ACB2-C468B257F605}" type="presParOf" srcId="{A80B8D5C-4FF0-D84D-A8F5-EE2C067D3000}" destId="{BB51A060-E74F-BA43-988A-F74B2DB43A08}" srcOrd="1" destOrd="0" presId="urn:microsoft.com/office/officeart/2005/8/layout/hierarchy1"/>
    <dgm:cxn modelId="{C2A50609-05AE-4248-8EAB-B4885F6F709C}" type="presParOf" srcId="{9E55D632-7927-6248-9FA5-084F2DAEEF53}" destId="{C1BBFBC6-0335-5F47-A8F8-78874A72787B}" srcOrd="1" destOrd="0" presId="urn:microsoft.com/office/officeart/2005/8/layout/hierarchy1"/>
    <dgm:cxn modelId="{94A060D8-FBDC-3D43-B309-1E8DC4482420}" type="presParOf" srcId="{26E1531E-0D91-CE4C-9A06-D9407F309F38}" destId="{7134F9FD-5E66-6844-A538-8F42E8B33A32}" srcOrd="2" destOrd="0" presId="urn:microsoft.com/office/officeart/2005/8/layout/hierarchy1"/>
    <dgm:cxn modelId="{4CA5F5BB-843D-114D-80A6-FB3538C65A41}" type="presParOf" srcId="{26E1531E-0D91-CE4C-9A06-D9407F309F38}" destId="{C3350344-6DB9-644C-9F71-A4FF4B875519}" srcOrd="3" destOrd="0" presId="urn:microsoft.com/office/officeart/2005/8/layout/hierarchy1"/>
    <dgm:cxn modelId="{65B9C261-F1FD-A54C-9529-A313CCB23B3A}" type="presParOf" srcId="{C3350344-6DB9-644C-9F71-A4FF4B875519}" destId="{C242A02E-A430-B64B-8E34-4E99BEE4BD9B}" srcOrd="0" destOrd="0" presId="urn:microsoft.com/office/officeart/2005/8/layout/hierarchy1"/>
    <dgm:cxn modelId="{F6B9F434-6D3A-5243-8B6E-D05522751F76}" type="presParOf" srcId="{C242A02E-A430-B64B-8E34-4E99BEE4BD9B}" destId="{25DF7365-5D74-DF46-96B5-16D5E6DC1CCA}" srcOrd="0" destOrd="0" presId="urn:microsoft.com/office/officeart/2005/8/layout/hierarchy1"/>
    <dgm:cxn modelId="{F46CEE2F-F623-0C4D-9F27-D4853070F834}" type="presParOf" srcId="{C242A02E-A430-B64B-8E34-4E99BEE4BD9B}" destId="{08A2C79F-E9DA-7747-88FE-4BE1B57D3E7B}" srcOrd="1" destOrd="0" presId="urn:microsoft.com/office/officeart/2005/8/layout/hierarchy1"/>
    <dgm:cxn modelId="{958D5F24-069A-8C44-BDC0-615629F14A12}" type="presParOf" srcId="{C3350344-6DB9-644C-9F71-A4FF4B875519}" destId="{34986FB8-09F5-CA44-80F4-104ED1CA306E}" srcOrd="1" destOrd="0" presId="urn:microsoft.com/office/officeart/2005/8/layout/hierarchy1"/>
    <dgm:cxn modelId="{6C3B81BC-D8E8-914C-A1CF-A4E2F550AA5B}" type="presParOf" srcId="{34986FB8-09F5-CA44-80F4-104ED1CA306E}" destId="{2643EC93-7D48-5144-87AF-EB858A6B6431}" srcOrd="0" destOrd="0" presId="urn:microsoft.com/office/officeart/2005/8/layout/hierarchy1"/>
    <dgm:cxn modelId="{C2BB5115-671E-1346-9E06-5EAA3CF83A93}" type="presParOf" srcId="{34986FB8-09F5-CA44-80F4-104ED1CA306E}" destId="{1CC495CC-F5B1-C748-9C0D-9D5BEA2E475D}" srcOrd="1" destOrd="0" presId="urn:microsoft.com/office/officeart/2005/8/layout/hierarchy1"/>
    <dgm:cxn modelId="{4864B615-59E5-614C-9B13-D1151B3F4E79}" type="presParOf" srcId="{1CC495CC-F5B1-C748-9C0D-9D5BEA2E475D}" destId="{2BAB3673-0E32-9847-B217-86B2D16B93C5}" srcOrd="0" destOrd="0" presId="urn:microsoft.com/office/officeart/2005/8/layout/hierarchy1"/>
    <dgm:cxn modelId="{D9761A25-A62E-1B4E-9F53-A2320A025318}" type="presParOf" srcId="{2BAB3673-0E32-9847-B217-86B2D16B93C5}" destId="{2BAF6A3E-78B0-7949-A2B0-6895C6917D8B}" srcOrd="0" destOrd="0" presId="urn:microsoft.com/office/officeart/2005/8/layout/hierarchy1"/>
    <dgm:cxn modelId="{9D7EA5A1-049F-1944-A412-0429F7C13B6C}" type="presParOf" srcId="{2BAB3673-0E32-9847-B217-86B2D16B93C5}" destId="{BAF7092A-AE27-DE44-9782-177693E2CA5C}" srcOrd="1" destOrd="0" presId="urn:microsoft.com/office/officeart/2005/8/layout/hierarchy1"/>
    <dgm:cxn modelId="{D5A76713-DBB4-2E4E-A483-8CDCB0DFA9FB}" type="presParOf" srcId="{1CC495CC-F5B1-C748-9C0D-9D5BEA2E475D}" destId="{1348903F-6FC3-1B49-A6FD-208E39CFC159}" srcOrd="1" destOrd="0" presId="urn:microsoft.com/office/officeart/2005/8/layout/hierarchy1"/>
    <dgm:cxn modelId="{A9BF7EF0-7DDB-9846-8AE7-EBAD59E45408}" type="presParOf" srcId="{26E1531E-0D91-CE4C-9A06-D9407F309F38}" destId="{DC38F41A-7026-F74C-AC4B-78ED7376BF67}" srcOrd="4" destOrd="0" presId="urn:microsoft.com/office/officeart/2005/8/layout/hierarchy1"/>
    <dgm:cxn modelId="{94CD5F43-83EC-0A4B-B461-0609EE78EB92}" type="presParOf" srcId="{26E1531E-0D91-CE4C-9A06-D9407F309F38}" destId="{17640A64-76D8-C94B-8C99-6C00AA7D1185}" srcOrd="5" destOrd="0" presId="urn:microsoft.com/office/officeart/2005/8/layout/hierarchy1"/>
    <dgm:cxn modelId="{A25BB689-7B76-0441-966B-A0C3665D62E2}" type="presParOf" srcId="{17640A64-76D8-C94B-8C99-6C00AA7D1185}" destId="{68EAF65C-CC2C-404F-9539-8D10727E37D3}" srcOrd="0" destOrd="0" presId="urn:microsoft.com/office/officeart/2005/8/layout/hierarchy1"/>
    <dgm:cxn modelId="{61DE74B2-3FE8-C94A-AFCC-AFE6EDBC84D2}" type="presParOf" srcId="{68EAF65C-CC2C-404F-9539-8D10727E37D3}" destId="{C91E6CA4-2AF4-C547-9551-BEB59BE9CDA3}" srcOrd="0" destOrd="0" presId="urn:microsoft.com/office/officeart/2005/8/layout/hierarchy1"/>
    <dgm:cxn modelId="{16713B66-7DBA-FD47-BC75-F32060EBF61F}" type="presParOf" srcId="{68EAF65C-CC2C-404F-9539-8D10727E37D3}" destId="{350E5B82-958A-1F4B-AE37-5BE92D52A0F0}" srcOrd="1" destOrd="0" presId="urn:microsoft.com/office/officeart/2005/8/layout/hierarchy1"/>
    <dgm:cxn modelId="{C5733E24-6F7D-EE4A-84F0-2897A32D8D45}" type="presParOf" srcId="{17640A64-76D8-C94B-8C99-6C00AA7D1185}" destId="{D1E3DEBF-A74F-9840-947B-72619A82F83E}" srcOrd="1" destOrd="0" presId="urn:microsoft.com/office/officeart/2005/8/layout/hierarchy1"/>
    <dgm:cxn modelId="{2380BA2B-CD5C-AC4F-A035-144F36074D03}" type="presParOf" srcId="{D1E3DEBF-A74F-9840-947B-72619A82F83E}" destId="{0AEDDD63-D148-C04E-AE73-900A9CB76940}" srcOrd="0" destOrd="0" presId="urn:microsoft.com/office/officeart/2005/8/layout/hierarchy1"/>
    <dgm:cxn modelId="{6CEFA821-B983-7D48-AF2A-CA0B38EE4C99}" type="presParOf" srcId="{D1E3DEBF-A74F-9840-947B-72619A82F83E}" destId="{4979D8B5-91B3-1A41-9ABE-1C89BD183149}" srcOrd="1" destOrd="0" presId="urn:microsoft.com/office/officeart/2005/8/layout/hierarchy1"/>
    <dgm:cxn modelId="{1F12F153-6183-9743-8ED9-CCF0730E731A}" type="presParOf" srcId="{4979D8B5-91B3-1A41-9ABE-1C89BD183149}" destId="{E6D220D2-293C-514B-8AEC-BB2C6CDA8398}" srcOrd="0" destOrd="0" presId="urn:microsoft.com/office/officeart/2005/8/layout/hierarchy1"/>
    <dgm:cxn modelId="{435FA6EA-2D46-2448-AC61-B8BA28286F64}" type="presParOf" srcId="{E6D220D2-293C-514B-8AEC-BB2C6CDA8398}" destId="{421C3655-0911-9049-B8DE-E6E2B6DA48D6}" srcOrd="0" destOrd="0" presId="urn:microsoft.com/office/officeart/2005/8/layout/hierarchy1"/>
    <dgm:cxn modelId="{1F9F09DE-284F-1947-954C-78875132A4A0}" type="presParOf" srcId="{E6D220D2-293C-514B-8AEC-BB2C6CDA8398}" destId="{8B4CAA32-B118-204E-8081-E3E47AD463CF}" srcOrd="1" destOrd="0" presId="urn:microsoft.com/office/officeart/2005/8/layout/hierarchy1"/>
    <dgm:cxn modelId="{4AB1783A-CABB-AE49-B025-B6F1271D67C0}" type="presParOf" srcId="{4979D8B5-91B3-1A41-9ABE-1C89BD183149}" destId="{A6DA207E-A18B-574B-A1C4-080E0F7C65B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D61676-2F7A-6E43-8AD0-DD73FCC8C303}"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B3686828-8DD5-134B-8439-580CA571A2FC}">
      <dgm:prSet/>
      <dgm:spPr/>
      <dgm:t>
        <a:bodyPr/>
        <a:lstStyle/>
        <a:p>
          <a:pPr rtl="0"/>
          <a:r>
            <a:rPr lang="en-US" dirty="0"/>
            <a:t>Similar to the use of an assembly line in a manufacturing plant</a:t>
          </a:r>
        </a:p>
      </dgm:t>
    </dgm:pt>
    <dgm:pt modelId="{8D069C29-107E-3A4C-A3C0-E62754B6580F}" type="parTrans" cxnId="{3C0E712C-F3D4-924A-8526-2887DE60EE91}">
      <dgm:prSet/>
      <dgm:spPr/>
      <dgm:t>
        <a:bodyPr/>
        <a:lstStyle/>
        <a:p>
          <a:endParaRPr lang="en-US"/>
        </a:p>
      </dgm:t>
    </dgm:pt>
    <dgm:pt modelId="{6D4A2CCF-4277-B04E-B0C5-7E0845B8A0D5}" type="sibTrans" cxnId="{3C0E712C-F3D4-924A-8526-2887DE60EE91}">
      <dgm:prSet/>
      <dgm:spPr/>
      <dgm:t>
        <a:bodyPr/>
        <a:lstStyle/>
        <a:p>
          <a:endParaRPr lang="en-US"/>
        </a:p>
      </dgm:t>
    </dgm:pt>
    <dgm:pt modelId="{83CF20B9-8DD2-F842-9793-B559974FE8AA}">
      <dgm:prSet/>
      <dgm:spPr/>
      <dgm:t>
        <a:bodyPr/>
        <a:lstStyle/>
        <a:p>
          <a:pPr rtl="0"/>
          <a:r>
            <a:rPr lang="en-US" dirty="0"/>
            <a:t>New inputs are accepted at one end before previously accepted inputs appear as outputs at the other end</a:t>
          </a:r>
        </a:p>
      </dgm:t>
    </dgm:pt>
    <dgm:pt modelId="{7B855F3E-3CA0-A044-A824-DD9BB7A53D53}" type="parTrans" cxnId="{A270A045-9D4B-1746-B284-EE66FFD4E04C}">
      <dgm:prSet/>
      <dgm:spPr/>
      <dgm:t>
        <a:bodyPr/>
        <a:lstStyle/>
        <a:p>
          <a:endParaRPr lang="en-US"/>
        </a:p>
      </dgm:t>
    </dgm:pt>
    <dgm:pt modelId="{5B189DCE-8686-E74B-BB16-628925F5AF40}" type="sibTrans" cxnId="{A270A045-9D4B-1746-B284-EE66FFD4E04C}">
      <dgm:prSet/>
      <dgm:spPr/>
      <dgm:t>
        <a:bodyPr/>
        <a:lstStyle/>
        <a:p>
          <a:endParaRPr lang="en-US"/>
        </a:p>
      </dgm:t>
    </dgm:pt>
    <dgm:pt modelId="{4DF92740-96F8-3247-813B-0AD6A280699A}">
      <dgm:prSet/>
      <dgm:spPr/>
      <dgm:t>
        <a:bodyPr/>
        <a:lstStyle/>
        <a:p>
          <a:pPr rtl="0"/>
          <a:r>
            <a:rPr lang="en-US" dirty="0"/>
            <a:t>To apply this concept to instruction execution we must recognize that an instruction has a number of stages</a:t>
          </a:r>
        </a:p>
      </dgm:t>
    </dgm:pt>
    <dgm:pt modelId="{B4A3AEAF-0DA4-104E-8F71-C9A87C34AC8E}" type="parTrans" cxnId="{9A31F0B8-CEF4-784A-A79A-477828F644D4}">
      <dgm:prSet/>
      <dgm:spPr/>
      <dgm:t>
        <a:bodyPr/>
        <a:lstStyle/>
        <a:p>
          <a:endParaRPr lang="en-US"/>
        </a:p>
      </dgm:t>
    </dgm:pt>
    <dgm:pt modelId="{A639F8D0-045A-7E49-85C0-FD6B8A65F828}" type="sibTrans" cxnId="{9A31F0B8-CEF4-784A-A79A-477828F644D4}">
      <dgm:prSet/>
      <dgm:spPr/>
      <dgm:t>
        <a:bodyPr/>
        <a:lstStyle/>
        <a:p>
          <a:endParaRPr lang="en-US"/>
        </a:p>
      </dgm:t>
    </dgm:pt>
    <dgm:pt modelId="{6D1F4806-34FC-614B-91B7-25C9893F14A7}" type="pres">
      <dgm:prSet presAssocID="{BFD61676-2F7A-6E43-8AD0-DD73FCC8C303}" presName="Name0" presStyleCnt="0">
        <dgm:presLayoutVars>
          <dgm:dir/>
          <dgm:resizeHandles val="exact"/>
        </dgm:presLayoutVars>
      </dgm:prSet>
      <dgm:spPr/>
    </dgm:pt>
    <dgm:pt modelId="{E19B2F7D-2FE7-D940-A78C-16267BBAB00A}" type="pres">
      <dgm:prSet presAssocID="{BFD61676-2F7A-6E43-8AD0-DD73FCC8C303}" presName="arrow" presStyleLbl="bgShp" presStyleIdx="0" presStyleCnt="1" custLinFactNeighborX="266" custLinFactNeighborY="-1229"/>
      <dgm:spPr>
        <a:solidFill>
          <a:schemeClr val="accent3"/>
        </a:solidFill>
        <a:ln>
          <a:solidFill>
            <a:schemeClr val="accent3"/>
          </a:solidFill>
        </a:ln>
      </dgm:spPr>
    </dgm:pt>
    <dgm:pt modelId="{912244B1-D9C3-0644-A4A0-57422566183F}" type="pres">
      <dgm:prSet presAssocID="{BFD61676-2F7A-6E43-8AD0-DD73FCC8C303}" presName="points" presStyleCnt="0"/>
      <dgm:spPr/>
    </dgm:pt>
    <dgm:pt modelId="{292EE2AD-F7EE-364E-9ECF-595CE8A4CB6A}" type="pres">
      <dgm:prSet presAssocID="{B3686828-8DD5-134B-8439-580CA571A2FC}" presName="compositeA" presStyleCnt="0"/>
      <dgm:spPr/>
    </dgm:pt>
    <dgm:pt modelId="{3D797B7D-59B9-E544-A302-0B69B45F05BD}" type="pres">
      <dgm:prSet presAssocID="{B3686828-8DD5-134B-8439-580CA571A2FC}" presName="textA" presStyleLbl="revTx" presStyleIdx="0" presStyleCnt="3">
        <dgm:presLayoutVars>
          <dgm:bulletEnabled val="1"/>
        </dgm:presLayoutVars>
      </dgm:prSet>
      <dgm:spPr/>
    </dgm:pt>
    <dgm:pt modelId="{807546D9-8E8B-6A4F-AC7F-C4B7428D197A}" type="pres">
      <dgm:prSet presAssocID="{B3686828-8DD5-134B-8439-580CA571A2FC}" presName="circleA" presStyleLbl="node1" presStyleIdx="0" presStyleCnt="3"/>
      <dgm:spPr>
        <a:ln>
          <a:solidFill>
            <a:schemeClr val="accent1"/>
          </a:solidFill>
        </a:ln>
      </dgm:spPr>
    </dgm:pt>
    <dgm:pt modelId="{459829BB-99CE-294F-857C-2EC9C6C28936}" type="pres">
      <dgm:prSet presAssocID="{B3686828-8DD5-134B-8439-580CA571A2FC}" presName="spaceA" presStyleCnt="0"/>
      <dgm:spPr/>
    </dgm:pt>
    <dgm:pt modelId="{6771F2D8-7136-3342-8A76-726226ED88B5}" type="pres">
      <dgm:prSet presAssocID="{6D4A2CCF-4277-B04E-B0C5-7E0845B8A0D5}" presName="space" presStyleCnt="0"/>
      <dgm:spPr/>
    </dgm:pt>
    <dgm:pt modelId="{2E235EE9-F24B-C747-9D91-30AC13ECF2E7}" type="pres">
      <dgm:prSet presAssocID="{83CF20B9-8DD2-F842-9793-B559974FE8AA}" presName="compositeB" presStyleCnt="0"/>
      <dgm:spPr/>
    </dgm:pt>
    <dgm:pt modelId="{DD86D1A7-993C-7244-8C6E-441273AA7777}" type="pres">
      <dgm:prSet presAssocID="{83CF20B9-8DD2-F842-9793-B559974FE8AA}" presName="textB" presStyleLbl="revTx" presStyleIdx="1" presStyleCnt="3">
        <dgm:presLayoutVars>
          <dgm:bulletEnabled val="1"/>
        </dgm:presLayoutVars>
      </dgm:prSet>
      <dgm:spPr/>
    </dgm:pt>
    <dgm:pt modelId="{54394626-9124-C54E-AFB1-DB948AB78EEC}" type="pres">
      <dgm:prSet presAssocID="{83CF20B9-8DD2-F842-9793-B559974FE8AA}" presName="circleB" presStyleLbl="node1" presStyleIdx="1" presStyleCnt="3"/>
      <dgm:spPr>
        <a:ln>
          <a:solidFill>
            <a:schemeClr val="accent1"/>
          </a:solidFill>
        </a:ln>
      </dgm:spPr>
    </dgm:pt>
    <dgm:pt modelId="{2C21D46C-9DE1-BA4F-957C-EBA6267E2DE1}" type="pres">
      <dgm:prSet presAssocID="{83CF20B9-8DD2-F842-9793-B559974FE8AA}" presName="spaceB" presStyleCnt="0"/>
      <dgm:spPr/>
    </dgm:pt>
    <dgm:pt modelId="{F126C619-B978-7449-B593-4CEEA93CD44F}" type="pres">
      <dgm:prSet presAssocID="{5B189DCE-8686-E74B-BB16-628925F5AF40}" presName="space" presStyleCnt="0"/>
      <dgm:spPr/>
    </dgm:pt>
    <dgm:pt modelId="{68458F19-44FD-D44C-8708-26E657E69876}" type="pres">
      <dgm:prSet presAssocID="{4DF92740-96F8-3247-813B-0AD6A280699A}" presName="compositeA" presStyleCnt="0"/>
      <dgm:spPr/>
    </dgm:pt>
    <dgm:pt modelId="{4D83B5BC-A42D-7444-BB11-D8D1B80CD3A9}" type="pres">
      <dgm:prSet presAssocID="{4DF92740-96F8-3247-813B-0AD6A280699A}" presName="textA" presStyleLbl="revTx" presStyleIdx="2" presStyleCnt="3">
        <dgm:presLayoutVars>
          <dgm:bulletEnabled val="1"/>
        </dgm:presLayoutVars>
      </dgm:prSet>
      <dgm:spPr/>
    </dgm:pt>
    <dgm:pt modelId="{58494C77-8E8C-AB4D-92EC-9E2074C07624}" type="pres">
      <dgm:prSet presAssocID="{4DF92740-96F8-3247-813B-0AD6A280699A}" presName="circleA" presStyleLbl="node1" presStyleIdx="2" presStyleCnt="3"/>
      <dgm:spPr/>
    </dgm:pt>
    <dgm:pt modelId="{3A5543CB-C572-504E-9DD9-8EA1B2FE2285}" type="pres">
      <dgm:prSet presAssocID="{4DF92740-96F8-3247-813B-0AD6A280699A}" presName="spaceA" presStyleCnt="0"/>
      <dgm:spPr/>
    </dgm:pt>
  </dgm:ptLst>
  <dgm:cxnLst>
    <dgm:cxn modelId="{3C0E712C-F3D4-924A-8526-2887DE60EE91}" srcId="{BFD61676-2F7A-6E43-8AD0-DD73FCC8C303}" destId="{B3686828-8DD5-134B-8439-580CA571A2FC}" srcOrd="0" destOrd="0" parTransId="{8D069C29-107E-3A4C-A3C0-E62754B6580F}" sibTransId="{6D4A2CCF-4277-B04E-B0C5-7E0845B8A0D5}"/>
    <dgm:cxn modelId="{A270A045-9D4B-1746-B284-EE66FFD4E04C}" srcId="{BFD61676-2F7A-6E43-8AD0-DD73FCC8C303}" destId="{83CF20B9-8DD2-F842-9793-B559974FE8AA}" srcOrd="1" destOrd="0" parTransId="{7B855F3E-3CA0-A044-A824-DD9BB7A53D53}" sibTransId="{5B189DCE-8686-E74B-BB16-628925F5AF40}"/>
    <dgm:cxn modelId="{5741C07B-5445-974A-9653-50947ABF0A56}" type="presOf" srcId="{4DF92740-96F8-3247-813B-0AD6A280699A}" destId="{4D83B5BC-A42D-7444-BB11-D8D1B80CD3A9}" srcOrd="0" destOrd="0" presId="urn:microsoft.com/office/officeart/2005/8/layout/hProcess11"/>
    <dgm:cxn modelId="{6FAB3283-0E21-244F-BF9C-D42BCB7F3DC0}" type="presOf" srcId="{B3686828-8DD5-134B-8439-580CA571A2FC}" destId="{3D797B7D-59B9-E544-A302-0B69B45F05BD}" srcOrd="0" destOrd="0" presId="urn:microsoft.com/office/officeart/2005/8/layout/hProcess11"/>
    <dgm:cxn modelId="{206E8B93-287C-4140-8E86-F1A7B9AE1A85}" type="presOf" srcId="{83CF20B9-8DD2-F842-9793-B559974FE8AA}" destId="{DD86D1A7-993C-7244-8C6E-441273AA7777}" srcOrd="0" destOrd="0" presId="urn:microsoft.com/office/officeart/2005/8/layout/hProcess11"/>
    <dgm:cxn modelId="{9A31F0B8-CEF4-784A-A79A-477828F644D4}" srcId="{BFD61676-2F7A-6E43-8AD0-DD73FCC8C303}" destId="{4DF92740-96F8-3247-813B-0AD6A280699A}" srcOrd="2" destOrd="0" parTransId="{B4A3AEAF-0DA4-104E-8F71-C9A87C34AC8E}" sibTransId="{A639F8D0-045A-7E49-85C0-FD6B8A65F828}"/>
    <dgm:cxn modelId="{41B254BF-644D-904F-B6D6-A31D184E6B66}" type="presOf" srcId="{BFD61676-2F7A-6E43-8AD0-DD73FCC8C303}" destId="{6D1F4806-34FC-614B-91B7-25C9893F14A7}" srcOrd="0" destOrd="0" presId="urn:microsoft.com/office/officeart/2005/8/layout/hProcess11"/>
    <dgm:cxn modelId="{BE508FF9-DC3A-2441-8A98-403242D864DB}" type="presParOf" srcId="{6D1F4806-34FC-614B-91B7-25C9893F14A7}" destId="{E19B2F7D-2FE7-D940-A78C-16267BBAB00A}" srcOrd="0" destOrd="0" presId="urn:microsoft.com/office/officeart/2005/8/layout/hProcess11"/>
    <dgm:cxn modelId="{080647E7-DA41-7F4F-9964-91BBB521D745}" type="presParOf" srcId="{6D1F4806-34FC-614B-91B7-25C9893F14A7}" destId="{912244B1-D9C3-0644-A4A0-57422566183F}" srcOrd="1" destOrd="0" presId="urn:microsoft.com/office/officeart/2005/8/layout/hProcess11"/>
    <dgm:cxn modelId="{0B8244FB-0F93-D04F-B7BA-1EA0524D233B}" type="presParOf" srcId="{912244B1-D9C3-0644-A4A0-57422566183F}" destId="{292EE2AD-F7EE-364E-9ECF-595CE8A4CB6A}" srcOrd="0" destOrd="0" presId="urn:microsoft.com/office/officeart/2005/8/layout/hProcess11"/>
    <dgm:cxn modelId="{A5CB256F-604E-9648-A3C0-66C93912BFCD}" type="presParOf" srcId="{292EE2AD-F7EE-364E-9ECF-595CE8A4CB6A}" destId="{3D797B7D-59B9-E544-A302-0B69B45F05BD}" srcOrd="0" destOrd="0" presId="urn:microsoft.com/office/officeart/2005/8/layout/hProcess11"/>
    <dgm:cxn modelId="{FCFDFAC1-04D9-F04F-B9FD-BA9FAB11C268}" type="presParOf" srcId="{292EE2AD-F7EE-364E-9ECF-595CE8A4CB6A}" destId="{807546D9-8E8B-6A4F-AC7F-C4B7428D197A}" srcOrd="1" destOrd="0" presId="urn:microsoft.com/office/officeart/2005/8/layout/hProcess11"/>
    <dgm:cxn modelId="{38957B96-B057-F44B-83EF-1234B83B1FB0}" type="presParOf" srcId="{292EE2AD-F7EE-364E-9ECF-595CE8A4CB6A}" destId="{459829BB-99CE-294F-857C-2EC9C6C28936}" srcOrd="2" destOrd="0" presId="urn:microsoft.com/office/officeart/2005/8/layout/hProcess11"/>
    <dgm:cxn modelId="{34123A59-A837-B34A-B530-6AE0CA0B4894}" type="presParOf" srcId="{912244B1-D9C3-0644-A4A0-57422566183F}" destId="{6771F2D8-7136-3342-8A76-726226ED88B5}" srcOrd="1" destOrd="0" presId="urn:microsoft.com/office/officeart/2005/8/layout/hProcess11"/>
    <dgm:cxn modelId="{A37582EF-D68D-244C-BD80-CBD0C6A294DE}" type="presParOf" srcId="{912244B1-D9C3-0644-A4A0-57422566183F}" destId="{2E235EE9-F24B-C747-9D91-30AC13ECF2E7}" srcOrd="2" destOrd="0" presId="urn:microsoft.com/office/officeart/2005/8/layout/hProcess11"/>
    <dgm:cxn modelId="{B50844D6-770F-D847-87B8-6EA1E8700BBC}" type="presParOf" srcId="{2E235EE9-F24B-C747-9D91-30AC13ECF2E7}" destId="{DD86D1A7-993C-7244-8C6E-441273AA7777}" srcOrd="0" destOrd="0" presId="urn:microsoft.com/office/officeart/2005/8/layout/hProcess11"/>
    <dgm:cxn modelId="{DD0EE937-1C18-B749-8D13-AEACC037B6E3}" type="presParOf" srcId="{2E235EE9-F24B-C747-9D91-30AC13ECF2E7}" destId="{54394626-9124-C54E-AFB1-DB948AB78EEC}" srcOrd="1" destOrd="0" presId="urn:microsoft.com/office/officeart/2005/8/layout/hProcess11"/>
    <dgm:cxn modelId="{81BAE763-801C-2B4D-8B18-DBCA56934AF7}" type="presParOf" srcId="{2E235EE9-F24B-C747-9D91-30AC13ECF2E7}" destId="{2C21D46C-9DE1-BA4F-957C-EBA6267E2DE1}" srcOrd="2" destOrd="0" presId="urn:microsoft.com/office/officeart/2005/8/layout/hProcess11"/>
    <dgm:cxn modelId="{5399AB04-6A8D-5A48-8B70-6523B5981BD1}" type="presParOf" srcId="{912244B1-D9C3-0644-A4A0-57422566183F}" destId="{F126C619-B978-7449-B593-4CEEA93CD44F}" srcOrd="3" destOrd="0" presId="urn:microsoft.com/office/officeart/2005/8/layout/hProcess11"/>
    <dgm:cxn modelId="{3637E845-4C20-BA4C-B16F-3EF1818050A8}" type="presParOf" srcId="{912244B1-D9C3-0644-A4A0-57422566183F}" destId="{68458F19-44FD-D44C-8708-26E657E69876}" srcOrd="4" destOrd="0" presId="urn:microsoft.com/office/officeart/2005/8/layout/hProcess11"/>
    <dgm:cxn modelId="{B51F6E9B-069E-D349-99A2-0C5C5815D52F}" type="presParOf" srcId="{68458F19-44FD-D44C-8708-26E657E69876}" destId="{4D83B5BC-A42D-7444-BB11-D8D1B80CD3A9}" srcOrd="0" destOrd="0" presId="urn:microsoft.com/office/officeart/2005/8/layout/hProcess11"/>
    <dgm:cxn modelId="{4D667DBE-D9CB-1A43-9ABD-08DDA7ABDD12}" type="presParOf" srcId="{68458F19-44FD-D44C-8708-26E657E69876}" destId="{58494C77-8E8C-AB4D-92EC-9E2074C07624}" srcOrd="1" destOrd="0" presId="urn:microsoft.com/office/officeart/2005/8/layout/hProcess11"/>
    <dgm:cxn modelId="{D4ED74D6-82B1-484E-92F0-137F3A857FD0}" type="presParOf" srcId="{68458F19-44FD-D44C-8708-26E657E69876}" destId="{3A5543CB-C572-504E-9DD9-8EA1B2FE228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5AAC0A-6843-6C4D-9F1E-557CCB6D79CE}"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AA2E0C0A-AD41-C941-B906-FA1E246739DF}">
      <dgm:prSet/>
      <dgm:spPr/>
      <dgm:t>
        <a:bodyPr/>
        <a:lstStyle/>
        <a:p>
          <a:pPr rtl="0"/>
          <a:r>
            <a:rPr lang="en-US" dirty="0"/>
            <a:t>Occur when the pipeline, or some portion of the pipeline, must stall because conditions do not permit continued execution</a:t>
          </a:r>
        </a:p>
      </dgm:t>
    </dgm:pt>
    <dgm:pt modelId="{D82015F7-94D6-0D49-8422-19C3F5C27B17}" type="parTrans" cxnId="{9333F340-43C9-2040-A76F-E60C6D357432}">
      <dgm:prSet/>
      <dgm:spPr/>
      <dgm:t>
        <a:bodyPr/>
        <a:lstStyle/>
        <a:p>
          <a:endParaRPr lang="en-US"/>
        </a:p>
      </dgm:t>
    </dgm:pt>
    <dgm:pt modelId="{7C642CD6-87FB-274F-A2E3-F7715ACB8EB1}" type="sibTrans" cxnId="{9333F340-43C9-2040-A76F-E60C6D357432}">
      <dgm:prSet/>
      <dgm:spPr/>
      <dgm:t>
        <a:bodyPr/>
        <a:lstStyle/>
        <a:p>
          <a:endParaRPr lang="en-US"/>
        </a:p>
      </dgm:t>
    </dgm:pt>
    <dgm:pt modelId="{6A26042E-C4EF-F847-88DD-22568E0807F6}">
      <dgm:prSet/>
      <dgm:spPr/>
      <dgm:t>
        <a:bodyPr/>
        <a:lstStyle/>
        <a:p>
          <a:pPr rtl="0"/>
          <a:r>
            <a:rPr lang="en-GB" dirty="0"/>
            <a:t>Also referred to as a </a:t>
          </a:r>
          <a:r>
            <a:rPr lang="en-GB" i="1" dirty="0"/>
            <a:t>pipeline bubble</a:t>
          </a:r>
        </a:p>
      </dgm:t>
    </dgm:pt>
    <dgm:pt modelId="{AB370706-9EE8-1349-8C27-BAA2C6ED0065}" type="parTrans" cxnId="{24175857-556C-8945-9EDD-74C904565C0D}">
      <dgm:prSet/>
      <dgm:spPr/>
      <dgm:t>
        <a:bodyPr/>
        <a:lstStyle/>
        <a:p>
          <a:endParaRPr lang="en-US"/>
        </a:p>
      </dgm:t>
    </dgm:pt>
    <dgm:pt modelId="{6B767552-F402-5148-A780-CB70B546C7F5}" type="sibTrans" cxnId="{24175857-556C-8945-9EDD-74C904565C0D}">
      <dgm:prSet/>
      <dgm:spPr/>
      <dgm:t>
        <a:bodyPr/>
        <a:lstStyle/>
        <a:p>
          <a:endParaRPr lang="en-US"/>
        </a:p>
      </dgm:t>
    </dgm:pt>
    <dgm:pt modelId="{7288C513-9138-634A-A59D-8621AF5DB1B2}">
      <dgm:prSet/>
      <dgm:spPr/>
      <dgm:t>
        <a:bodyPr/>
        <a:lstStyle/>
        <a:p>
          <a:pPr rtl="0"/>
          <a:r>
            <a:rPr lang="en-US" dirty="0"/>
            <a:t>There are three types of hazards:</a:t>
          </a:r>
        </a:p>
      </dgm:t>
    </dgm:pt>
    <dgm:pt modelId="{A3E0762F-4292-4346-AD57-2C948D6EB257}" type="parTrans" cxnId="{8ECCAA0B-4A14-5743-BE41-B900A54FAB7C}">
      <dgm:prSet/>
      <dgm:spPr/>
      <dgm:t>
        <a:bodyPr/>
        <a:lstStyle/>
        <a:p>
          <a:endParaRPr lang="en-US"/>
        </a:p>
      </dgm:t>
    </dgm:pt>
    <dgm:pt modelId="{09EF258C-D413-FF4C-8CE1-DF89C2ACFAAE}" type="sibTrans" cxnId="{8ECCAA0B-4A14-5743-BE41-B900A54FAB7C}">
      <dgm:prSet/>
      <dgm:spPr/>
      <dgm:t>
        <a:bodyPr/>
        <a:lstStyle/>
        <a:p>
          <a:endParaRPr lang="en-US"/>
        </a:p>
      </dgm:t>
    </dgm:pt>
    <dgm:pt modelId="{27090480-E7F0-3548-A1FA-23A174051EBA}">
      <dgm:prSet/>
      <dgm:spPr/>
      <dgm:t>
        <a:bodyPr/>
        <a:lstStyle/>
        <a:p>
          <a:pPr rtl="0"/>
          <a:r>
            <a:rPr lang="en-US" dirty="0"/>
            <a:t>Resource</a:t>
          </a:r>
        </a:p>
      </dgm:t>
    </dgm:pt>
    <dgm:pt modelId="{8A18D0EF-0E04-6644-850C-002090E53B33}" type="parTrans" cxnId="{9E94075E-334E-854A-B40B-4402931D7DAC}">
      <dgm:prSet/>
      <dgm:spPr/>
      <dgm:t>
        <a:bodyPr/>
        <a:lstStyle/>
        <a:p>
          <a:endParaRPr lang="en-US"/>
        </a:p>
      </dgm:t>
    </dgm:pt>
    <dgm:pt modelId="{DBA2C1EF-8EB7-874E-9F11-54F476C4FDDD}" type="sibTrans" cxnId="{9E94075E-334E-854A-B40B-4402931D7DAC}">
      <dgm:prSet/>
      <dgm:spPr/>
      <dgm:t>
        <a:bodyPr/>
        <a:lstStyle/>
        <a:p>
          <a:endParaRPr lang="en-US"/>
        </a:p>
      </dgm:t>
    </dgm:pt>
    <dgm:pt modelId="{2E2A47DB-A594-3F48-B13B-DD5C834FD3F3}">
      <dgm:prSet/>
      <dgm:spPr/>
      <dgm:t>
        <a:bodyPr/>
        <a:lstStyle/>
        <a:p>
          <a:pPr rtl="0"/>
          <a:r>
            <a:rPr lang="en-US" dirty="0"/>
            <a:t>Data</a:t>
          </a:r>
        </a:p>
      </dgm:t>
    </dgm:pt>
    <dgm:pt modelId="{51982D76-486E-3E4D-8947-9E8F80A75F95}" type="parTrans" cxnId="{868B883F-CEC1-E54A-B0C9-2363C31CB29C}">
      <dgm:prSet/>
      <dgm:spPr/>
      <dgm:t>
        <a:bodyPr/>
        <a:lstStyle/>
        <a:p>
          <a:endParaRPr lang="en-US"/>
        </a:p>
      </dgm:t>
    </dgm:pt>
    <dgm:pt modelId="{3B385EEF-F5ED-1D4E-9AA5-DC7D0AEB5651}" type="sibTrans" cxnId="{868B883F-CEC1-E54A-B0C9-2363C31CB29C}">
      <dgm:prSet/>
      <dgm:spPr/>
      <dgm:t>
        <a:bodyPr/>
        <a:lstStyle/>
        <a:p>
          <a:endParaRPr lang="en-US"/>
        </a:p>
      </dgm:t>
    </dgm:pt>
    <dgm:pt modelId="{93F518CC-11E2-A04A-A832-5C248A47BBB2}">
      <dgm:prSet/>
      <dgm:spPr/>
      <dgm:t>
        <a:bodyPr/>
        <a:lstStyle/>
        <a:p>
          <a:pPr rtl="0"/>
          <a:r>
            <a:rPr lang="en-US" dirty="0"/>
            <a:t>Control</a:t>
          </a:r>
        </a:p>
      </dgm:t>
    </dgm:pt>
    <dgm:pt modelId="{CBC133BE-75CB-5C41-ABE4-B8315FDA531C}" type="parTrans" cxnId="{D5AD9F93-3B31-C04A-8364-26E201948065}">
      <dgm:prSet/>
      <dgm:spPr/>
      <dgm:t>
        <a:bodyPr/>
        <a:lstStyle/>
        <a:p>
          <a:endParaRPr lang="en-US"/>
        </a:p>
      </dgm:t>
    </dgm:pt>
    <dgm:pt modelId="{CA8AE1B9-991E-1947-AB2D-99D321F733F4}" type="sibTrans" cxnId="{D5AD9F93-3B31-C04A-8364-26E201948065}">
      <dgm:prSet/>
      <dgm:spPr/>
      <dgm:t>
        <a:bodyPr/>
        <a:lstStyle/>
        <a:p>
          <a:endParaRPr lang="en-US"/>
        </a:p>
      </dgm:t>
    </dgm:pt>
    <dgm:pt modelId="{8F45EA0E-0BD7-C54E-BA84-A9056AE0C297}" type="pres">
      <dgm:prSet presAssocID="{1F5AAC0A-6843-6C4D-9F1E-557CCB6D79CE}" presName="Name0" presStyleCnt="0">
        <dgm:presLayoutVars>
          <dgm:dir/>
          <dgm:resizeHandles val="exact"/>
        </dgm:presLayoutVars>
      </dgm:prSet>
      <dgm:spPr/>
    </dgm:pt>
    <dgm:pt modelId="{F13418A6-B3D1-1B4D-B372-84BBCCFB20B3}" type="pres">
      <dgm:prSet presAssocID="{1F5AAC0A-6843-6C4D-9F1E-557CCB6D79CE}" presName="arrow" presStyleLbl="bgShp" presStyleIdx="0" presStyleCnt="1"/>
      <dgm:spPr>
        <a:ln w="53975">
          <a:solidFill>
            <a:schemeClr val="accent4"/>
          </a:solidFill>
        </a:ln>
      </dgm:spPr>
    </dgm:pt>
    <dgm:pt modelId="{3635A546-675E-1E43-A8EB-CAD7CA78119A}" type="pres">
      <dgm:prSet presAssocID="{1F5AAC0A-6843-6C4D-9F1E-557CCB6D79CE}" presName="points" presStyleCnt="0"/>
      <dgm:spPr/>
    </dgm:pt>
    <dgm:pt modelId="{5D4745E3-D55B-5F4A-B4D9-89B077BF9480}" type="pres">
      <dgm:prSet presAssocID="{AA2E0C0A-AD41-C941-B906-FA1E246739DF}" presName="compositeA" presStyleCnt="0"/>
      <dgm:spPr/>
    </dgm:pt>
    <dgm:pt modelId="{95FBECC7-0BDA-F64E-BF06-D65A00F03C43}" type="pres">
      <dgm:prSet presAssocID="{AA2E0C0A-AD41-C941-B906-FA1E246739DF}" presName="textA" presStyleLbl="revTx" presStyleIdx="0" presStyleCnt="3">
        <dgm:presLayoutVars>
          <dgm:bulletEnabled val="1"/>
        </dgm:presLayoutVars>
      </dgm:prSet>
      <dgm:spPr/>
    </dgm:pt>
    <dgm:pt modelId="{FEA28A59-43CC-CA48-91CC-049A515D183B}" type="pres">
      <dgm:prSet presAssocID="{AA2E0C0A-AD41-C941-B906-FA1E246739DF}" presName="circleA" presStyleLbl="node1" presStyleIdx="0" presStyleCnt="3"/>
      <dgm:spPr>
        <a:solidFill>
          <a:schemeClr val="accent3"/>
        </a:solidFill>
        <a:ln>
          <a:solidFill>
            <a:schemeClr val="accent3"/>
          </a:solidFill>
        </a:ln>
      </dgm:spPr>
    </dgm:pt>
    <dgm:pt modelId="{1CDF83C4-A988-5C41-B807-9CB322A63D87}" type="pres">
      <dgm:prSet presAssocID="{AA2E0C0A-AD41-C941-B906-FA1E246739DF}" presName="spaceA" presStyleCnt="0"/>
      <dgm:spPr/>
    </dgm:pt>
    <dgm:pt modelId="{2B128320-E9AC-8B4E-A732-6B9B03C77EDA}" type="pres">
      <dgm:prSet presAssocID="{7C642CD6-87FB-274F-A2E3-F7715ACB8EB1}" presName="space" presStyleCnt="0"/>
      <dgm:spPr/>
    </dgm:pt>
    <dgm:pt modelId="{AFA4D588-B7D5-1648-BAB2-390CFF460A45}" type="pres">
      <dgm:prSet presAssocID="{6A26042E-C4EF-F847-88DD-22568E0807F6}" presName="compositeB" presStyleCnt="0"/>
      <dgm:spPr/>
    </dgm:pt>
    <dgm:pt modelId="{5B43A04A-5B4D-FC49-9C8C-79D55B45C474}" type="pres">
      <dgm:prSet presAssocID="{6A26042E-C4EF-F847-88DD-22568E0807F6}" presName="textB" presStyleLbl="revTx" presStyleIdx="1" presStyleCnt="3">
        <dgm:presLayoutVars>
          <dgm:bulletEnabled val="1"/>
        </dgm:presLayoutVars>
      </dgm:prSet>
      <dgm:spPr/>
    </dgm:pt>
    <dgm:pt modelId="{8453DE48-C8CC-4047-8F93-D3EC13EB92CF}" type="pres">
      <dgm:prSet presAssocID="{6A26042E-C4EF-F847-88DD-22568E0807F6}" presName="circleB" presStyleLbl="node1" presStyleIdx="1" presStyleCnt="3"/>
      <dgm:spPr>
        <a:solidFill>
          <a:schemeClr val="accent4"/>
        </a:solidFill>
        <a:ln>
          <a:solidFill>
            <a:schemeClr val="accent4"/>
          </a:solidFill>
        </a:ln>
      </dgm:spPr>
    </dgm:pt>
    <dgm:pt modelId="{2345788F-8C0E-4647-9149-621403A58DE7}" type="pres">
      <dgm:prSet presAssocID="{6A26042E-C4EF-F847-88DD-22568E0807F6}" presName="spaceB" presStyleCnt="0"/>
      <dgm:spPr/>
    </dgm:pt>
    <dgm:pt modelId="{81E8564B-D9DD-ED45-8840-B0D3CB51637E}" type="pres">
      <dgm:prSet presAssocID="{6B767552-F402-5148-A780-CB70B546C7F5}" presName="space" presStyleCnt="0"/>
      <dgm:spPr/>
    </dgm:pt>
    <dgm:pt modelId="{4A66AA03-AA9D-6C4D-B333-6601912ED71D}" type="pres">
      <dgm:prSet presAssocID="{7288C513-9138-634A-A59D-8621AF5DB1B2}" presName="compositeA" presStyleCnt="0"/>
      <dgm:spPr/>
    </dgm:pt>
    <dgm:pt modelId="{0E2A96DD-9A2D-304B-A545-DFFD197A19FD}" type="pres">
      <dgm:prSet presAssocID="{7288C513-9138-634A-A59D-8621AF5DB1B2}" presName="textA" presStyleLbl="revTx" presStyleIdx="2" presStyleCnt="3">
        <dgm:presLayoutVars>
          <dgm:bulletEnabled val="1"/>
        </dgm:presLayoutVars>
      </dgm:prSet>
      <dgm:spPr/>
    </dgm:pt>
    <dgm:pt modelId="{183E54CD-4462-0148-8FAD-D290624DB81E}" type="pres">
      <dgm:prSet presAssocID="{7288C513-9138-634A-A59D-8621AF5DB1B2}" presName="circleA" presStyleLbl="node1" presStyleIdx="2" presStyleCnt="3"/>
      <dgm:spPr>
        <a:solidFill>
          <a:schemeClr val="accent3"/>
        </a:solidFill>
        <a:ln>
          <a:solidFill>
            <a:schemeClr val="accent3"/>
          </a:solidFill>
        </a:ln>
      </dgm:spPr>
    </dgm:pt>
    <dgm:pt modelId="{8BF3DFE8-F618-CB4A-948A-28784C58C9C6}" type="pres">
      <dgm:prSet presAssocID="{7288C513-9138-634A-A59D-8621AF5DB1B2}" presName="spaceA" presStyleCnt="0"/>
      <dgm:spPr/>
    </dgm:pt>
  </dgm:ptLst>
  <dgm:cxnLst>
    <dgm:cxn modelId="{E3C19C07-3038-0243-9B75-9220B3F3F171}" type="presOf" srcId="{2E2A47DB-A594-3F48-B13B-DD5C834FD3F3}" destId="{0E2A96DD-9A2D-304B-A545-DFFD197A19FD}" srcOrd="0" destOrd="2" presId="urn:microsoft.com/office/officeart/2005/8/layout/hProcess11"/>
    <dgm:cxn modelId="{8ECCAA0B-4A14-5743-BE41-B900A54FAB7C}" srcId="{1F5AAC0A-6843-6C4D-9F1E-557CCB6D79CE}" destId="{7288C513-9138-634A-A59D-8621AF5DB1B2}" srcOrd="2" destOrd="0" parTransId="{A3E0762F-4292-4346-AD57-2C948D6EB257}" sibTransId="{09EF258C-D413-FF4C-8CE1-DF89C2ACFAAE}"/>
    <dgm:cxn modelId="{868B883F-CEC1-E54A-B0C9-2363C31CB29C}" srcId="{7288C513-9138-634A-A59D-8621AF5DB1B2}" destId="{2E2A47DB-A594-3F48-B13B-DD5C834FD3F3}" srcOrd="1" destOrd="0" parTransId="{51982D76-486E-3E4D-8947-9E8F80A75F95}" sibTransId="{3B385EEF-F5ED-1D4E-9AA5-DC7D0AEB5651}"/>
    <dgm:cxn modelId="{9333F340-43C9-2040-A76F-E60C6D357432}" srcId="{1F5AAC0A-6843-6C4D-9F1E-557CCB6D79CE}" destId="{AA2E0C0A-AD41-C941-B906-FA1E246739DF}" srcOrd="0" destOrd="0" parTransId="{D82015F7-94D6-0D49-8422-19C3F5C27B17}" sibTransId="{7C642CD6-87FB-274F-A2E3-F7715ACB8EB1}"/>
    <dgm:cxn modelId="{9E94075E-334E-854A-B40B-4402931D7DAC}" srcId="{7288C513-9138-634A-A59D-8621AF5DB1B2}" destId="{27090480-E7F0-3548-A1FA-23A174051EBA}" srcOrd="0" destOrd="0" parTransId="{8A18D0EF-0E04-6644-850C-002090E53B33}" sibTransId="{DBA2C1EF-8EB7-874E-9F11-54F476C4FDDD}"/>
    <dgm:cxn modelId="{6C119255-4DC0-3D4B-8677-350C3F273889}" type="presOf" srcId="{6A26042E-C4EF-F847-88DD-22568E0807F6}" destId="{5B43A04A-5B4D-FC49-9C8C-79D55B45C474}" srcOrd="0" destOrd="0" presId="urn:microsoft.com/office/officeart/2005/8/layout/hProcess11"/>
    <dgm:cxn modelId="{24175857-556C-8945-9EDD-74C904565C0D}" srcId="{1F5AAC0A-6843-6C4D-9F1E-557CCB6D79CE}" destId="{6A26042E-C4EF-F847-88DD-22568E0807F6}" srcOrd="1" destOrd="0" parTransId="{AB370706-9EE8-1349-8C27-BAA2C6ED0065}" sibTransId="{6B767552-F402-5148-A780-CB70B546C7F5}"/>
    <dgm:cxn modelId="{3F789687-66FF-8943-8792-A9C996C5AB66}" type="presOf" srcId="{AA2E0C0A-AD41-C941-B906-FA1E246739DF}" destId="{95FBECC7-0BDA-F64E-BF06-D65A00F03C43}" srcOrd="0" destOrd="0" presId="urn:microsoft.com/office/officeart/2005/8/layout/hProcess11"/>
    <dgm:cxn modelId="{3D34468C-D785-A645-9927-C6F1A889FD20}" type="presOf" srcId="{27090480-E7F0-3548-A1FA-23A174051EBA}" destId="{0E2A96DD-9A2D-304B-A545-DFFD197A19FD}" srcOrd="0" destOrd="1" presId="urn:microsoft.com/office/officeart/2005/8/layout/hProcess11"/>
    <dgm:cxn modelId="{D5AD9F93-3B31-C04A-8364-26E201948065}" srcId="{7288C513-9138-634A-A59D-8621AF5DB1B2}" destId="{93F518CC-11E2-A04A-A832-5C248A47BBB2}" srcOrd="2" destOrd="0" parTransId="{CBC133BE-75CB-5C41-ABE4-B8315FDA531C}" sibTransId="{CA8AE1B9-991E-1947-AB2D-99D321F733F4}"/>
    <dgm:cxn modelId="{9AC9B7B3-61AB-2D4D-A887-56A9C8B7A8B9}" type="presOf" srcId="{1F5AAC0A-6843-6C4D-9F1E-557CCB6D79CE}" destId="{8F45EA0E-0BD7-C54E-BA84-A9056AE0C297}" srcOrd="0" destOrd="0" presId="urn:microsoft.com/office/officeart/2005/8/layout/hProcess11"/>
    <dgm:cxn modelId="{AA6AB4BE-0CB3-9743-BA8C-9D7F941E0E4F}" type="presOf" srcId="{7288C513-9138-634A-A59D-8621AF5DB1B2}" destId="{0E2A96DD-9A2D-304B-A545-DFFD197A19FD}" srcOrd="0" destOrd="0" presId="urn:microsoft.com/office/officeart/2005/8/layout/hProcess11"/>
    <dgm:cxn modelId="{9A9992E6-E716-C34F-81B2-E3B454651377}" type="presOf" srcId="{93F518CC-11E2-A04A-A832-5C248A47BBB2}" destId="{0E2A96DD-9A2D-304B-A545-DFFD197A19FD}" srcOrd="0" destOrd="3" presId="urn:microsoft.com/office/officeart/2005/8/layout/hProcess11"/>
    <dgm:cxn modelId="{F75D97E8-1636-3144-B2DA-8445159B7999}" type="presParOf" srcId="{8F45EA0E-0BD7-C54E-BA84-A9056AE0C297}" destId="{F13418A6-B3D1-1B4D-B372-84BBCCFB20B3}" srcOrd="0" destOrd="0" presId="urn:microsoft.com/office/officeart/2005/8/layout/hProcess11"/>
    <dgm:cxn modelId="{DF23325F-00A0-FB4F-BCD3-62209BE9FE89}" type="presParOf" srcId="{8F45EA0E-0BD7-C54E-BA84-A9056AE0C297}" destId="{3635A546-675E-1E43-A8EB-CAD7CA78119A}" srcOrd="1" destOrd="0" presId="urn:microsoft.com/office/officeart/2005/8/layout/hProcess11"/>
    <dgm:cxn modelId="{2C98B0AD-97DF-0C4B-8EB5-8D437FCDE8C7}" type="presParOf" srcId="{3635A546-675E-1E43-A8EB-CAD7CA78119A}" destId="{5D4745E3-D55B-5F4A-B4D9-89B077BF9480}" srcOrd="0" destOrd="0" presId="urn:microsoft.com/office/officeart/2005/8/layout/hProcess11"/>
    <dgm:cxn modelId="{E297FC30-E938-8348-B857-476B83ECD507}" type="presParOf" srcId="{5D4745E3-D55B-5F4A-B4D9-89B077BF9480}" destId="{95FBECC7-0BDA-F64E-BF06-D65A00F03C43}" srcOrd="0" destOrd="0" presId="urn:microsoft.com/office/officeart/2005/8/layout/hProcess11"/>
    <dgm:cxn modelId="{CB084129-9DE0-AB4B-9F41-EA5095F48E5D}" type="presParOf" srcId="{5D4745E3-D55B-5F4A-B4D9-89B077BF9480}" destId="{FEA28A59-43CC-CA48-91CC-049A515D183B}" srcOrd="1" destOrd="0" presId="urn:microsoft.com/office/officeart/2005/8/layout/hProcess11"/>
    <dgm:cxn modelId="{44AAFDBB-707E-E940-99D6-B85401EE464D}" type="presParOf" srcId="{5D4745E3-D55B-5F4A-B4D9-89B077BF9480}" destId="{1CDF83C4-A988-5C41-B807-9CB322A63D87}" srcOrd="2" destOrd="0" presId="urn:microsoft.com/office/officeart/2005/8/layout/hProcess11"/>
    <dgm:cxn modelId="{04398DE2-CA7A-A14A-816B-19013163A9C5}" type="presParOf" srcId="{3635A546-675E-1E43-A8EB-CAD7CA78119A}" destId="{2B128320-E9AC-8B4E-A732-6B9B03C77EDA}" srcOrd="1" destOrd="0" presId="urn:microsoft.com/office/officeart/2005/8/layout/hProcess11"/>
    <dgm:cxn modelId="{E0870F9C-BE12-C74A-BA1C-E23857793AB1}" type="presParOf" srcId="{3635A546-675E-1E43-A8EB-CAD7CA78119A}" destId="{AFA4D588-B7D5-1648-BAB2-390CFF460A45}" srcOrd="2" destOrd="0" presId="urn:microsoft.com/office/officeart/2005/8/layout/hProcess11"/>
    <dgm:cxn modelId="{4F0C3A7A-5A72-0E47-91F4-F4BD4FB60D1B}" type="presParOf" srcId="{AFA4D588-B7D5-1648-BAB2-390CFF460A45}" destId="{5B43A04A-5B4D-FC49-9C8C-79D55B45C474}" srcOrd="0" destOrd="0" presId="urn:microsoft.com/office/officeart/2005/8/layout/hProcess11"/>
    <dgm:cxn modelId="{7743FB02-5553-8443-81A3-03F73D8F390F}" type="presParOf" srcId="{AFA4D588-B7D5-1648-BAB2-390CFF460A45}" destId="{8453DE48-C8CC-4047-8F93-D3EC13EB92CF}" srcOrd="1" destOrd="0" presId="urn:microsoft.com/office/officeart/2005/8/layout/hProcess11"/>
    <dgm:cxn modelId="{D19D7B5E-F21F-7047-AACA-2AB529A09A23}" type="presParOf" srcId="{AFA4D588-B7D5-1648-BAB2-390CFF460A45}" destId="{2345788F-8C0E-4647-9149-621403A58DE7}" srcOrd="2" destOrd="0" presId="urn:microsoft.com/office/officeart/2005/8/layout/hProcess11"/>
    <dgm:cxn modelId="{013B15F4-0618-1A40-B21B-B0B3864E3522}" type="presParOf" srcId="{3635A546-675E-1E43-A8EB-CAD7CA78119A}" destId="{81E8564B-D9DD-ED45-8840-B0D3CB51637E}" srcOrd="3" destOrd="0" presId="urn:microsoft.com/office/officeart/2005/8/layout/hProcess11"/>
    <dgm:cxn modelId="{4A8DE226-F0B7-D744-837E-308C952DF198}" type="presParOf" srcId="{3635A546-675E-1E43-A8EB-CAD7CA78119A}" destId="{4A66AA03-AA9D-6C4D-B333-6601912ED71D}" srcOrd="4" destOrd="0" presId="urn:microsoft.com/office/officeart/2005/8/layout/hProcess11"/>
    <dgm:cxn modelId="{26C6F99E-4E06-5940-81B4-7DB4D475EC5E}" type="presParOf" srcId="{4A66AA03-AA9D-6C4D-B333-6601912ED71D}" destId="{0E2A96DD-9A2D-304B-A545-DFFD197A19FD}" srcOrd="0" destOrd="0" presId="urn:microsoft.com/office/officeart/2005/8/layout/hProcess11"/>
    <dgm:cxn modelId="{FF225FB8-300A-5E43-BCDF-4A664AF39C03}" type="presParOf" srcId="{4A66AA03-AA9D-6C4D-B333-6601912ED71D}" destId="{183E54CD-4462-0148-8FAD-D290624DB81E}" srcOrd="1" destOrd="0" presId="urn:microsoft.com/office/officeart/2005/8/layout/hProcess11"/>
    <dgm:cxn modelId="{4F462E5E-6977-8940-851D-51F54C28C5CE}" type="presParOf" srcId="{4A66AA03-AA9D-6C4D-B333-6601912ED71D}" destId="{8BF3DFE8-F618-CB4A-948A-28784C58C9C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A3AEB8B-595F-1E45-9F85-8D83834C2EEC}" type="doc">
      <dgm:prSet loTypeId="urn:microsoft.com/office/officeart/2005/8/layout/vProcess5" loCatId="process" qsTypeId="urn:microsoft.com/office/officeart/2005/8/quickstyle/simple4" qsCatId="simple" csTypeId="urn:microsoft.com/office/officeart/2005/8/colors/colorful3" csCatId="colorful" phldr="1"/>
      <dgm:spPr/>
      <dgm:t>
        <a:bodyPr/>
        <a:lstStyle/>
        <a:p>
          <a:endParaRPr lang="en-US"/>
        </a:p>
      </dgm:t>
    </dgm:pt>
    <dgm:pt modelId="{2312EE13-3DD8-BD42-816C-78C8111CAF08}">
      <dgm:prSet/>
      <dgm:spPr/>
      <dgm:t>
        <a:bodyPr/>
        <a:lstStyle/>
        <a:p>
          <a:pPr rtl="0"/>
          <a:r>
            <a:rPr lang="en-US">
              <a:solidFill>
                <a:schemeClr val="accent2"/>
              </a:solidFill>
            </a:rPr>
            <a:t>A simple pipeline suffers a penalty for a branch instruction because it must choose one of two instructions to fetch next and may make the wrong choice</a:t>
          </a:r>
          <a:endParaRPr lang="en-US" dirty="0">
            <a:solidFill>
              <a:schemeClr val="accent2"/>
            </a:solidFill>
          </a:endParaRPr>
        </a:p>
      </dgm:t>
    </dgm:pt>
    <dgm:pt modelId="{2DB489A5-9873-A842-9AC5-5433BB6AEDA7}" type="parTrans" cxnId="{2931843B-C50E-B843-A891-55BC43C7BBDA}">
      <dgm:prSet/>
      <dgm:spPr/>
      <dgm:t>
        <a:bodyPr/>
        <a:lstStyle/>
        <a:p>
          <a:endParaRPr lang="en-US"/>
        </a:p>
      </dgm:t>
    </dgm:pt>
    <dgm:pt modelId="{2EB7D3ED-9D99-4645-995D-BC872FF6B808}" type="sibTrans" cxnId="{2931843B-C50E-B843-A891-55BC43C7BBDA}">
      <dgm:prSet/>
      <dgm:spPr>
        <a:ln>
          <a:solidFill>
            <a:schemeClr val="accent3">
              <a:lumMod val="75000"/>
            </a:schemeClr>
          </a:solidFill>
        </a:ln>
      </dgm:spPr>
      <dgm:t>
        <a:bodyPr/>
        <a:lstStyle/>
        <a:p>
          <a:endParaRPr lang="en-US"/>
        </a:p>
      </dgm:t>
    </dgm:pt>
    <dgm:pt modelId="{39978387-B0D6-D84E-AA46-3A520135027A}">
      <dgm:prSet/>
      <dgm:spPr/>
      <dgm:t>
        <a:bodyPr/>
        <a:lstStyle/>
        <a:p>
          <a:pPr rtl="0"/>
          <a:r>
            <a:rPr lang="en-US">
              <a:solidFill>
                <a:schemeClr val="accent2"/>
              </a:solidFill>
            </a:rPr>
            <a:t>A brute-force approach is to replicate the initial portions of the pipeline and allow the pipeline to fetch both instructions, making use of two streams</a:t>
          </a:r>
          <a:endParaRPr lang="en-US" dirty="0">
            <a:solidFill>
              <a:schemeClr val="accent2"/>
            </a:solidFill>
          </a:endParaRPr>
        </a:p>
      </dgm:t>
    </dgm:pt>
    <dgm:pt modelId="{2BA8EECC-307C-C740-9FA7-7B595E287B75}" type="parTrans" cxnId="{89698EA8-AEBA-9A42-829A-E929A794355D}">
      <dgm:prSet/>
      <dgm:spPr/>
      <dgm:t>
        <a:bodyPr/>
        <a:lstStyle/>
        <a:p>
          <a:endParaRPr lang="en-US"/>
        </a:p>
      </dgm:t>
    </dgm:pt>
    <dgm:pt modelId="{393AAF2D-8EA2-4C4B-8FFA-9F98A6AABF66}" type="sibTrans" cxnId="{89698EA8-AEBA-9A42-829A-E929A794355D}">
      <dgm:prSet/>
      <dgm:spPr>
        <a:ln>
          <a:solidFill>
            <a:schemeClr val="accent3">
              <a:lumMod val="75000"/>
            </a:schemeClr>
          </a:solidFill>
        </a:ln>
      </dgm:spPr>
      <dgm:t>
        <a:bodyPr/>
        <a:lstStyle/>
        <a:p>
          <a:endParaRPr lang="en-US"/>
        </a:p>
      </dgm:t>
    </dgm:pt>
    <dgm:pt modelId="{F7C28206-C5DF-2E47-B879-DA4DA558AFBC}">
      <dgm:prSet/>
      <dgm:spPr/>
      <dgm:t>
        <a:bodyPr/>
        <a:lstStyle/>
        <a:p>
          <a:pPr rtl="0"/>
          <a:r>
            <a:rPr lang="en-US">
              <a:solidFill>
                <a:schemeClr val="accent2"/>
              </a:solidFill>
            </a:rPr>
            <a:t>Drawbacks:</a:t>
          </a:r>
          <a:endParaRPr lang="en-US" dirty="0">
            <a:solidFill>
              <a:schemeClr val="accent2"/>
            </a:solidFill>
          </a:endParaRPr>
        </a:p>
      </dgm:t>
    </dgm:pt>
    <dgm:pt modelId="{2A906F2A-D4B8-B948-9C09-98FB1BC4956E}" type="parTrans" cxnId="{31D4057F-DECC-A649-8EC7-44BA1AAE81C9}">
      <dgm:prSet/>
      <dgm:spPr/>
      <dgm:t>
        <a:bodyPr/>
        <a:lstStyle/>
        <a:p>
          <a:endParaRPr lang="en-US"/>
        </a:p>
      </dgm:t>
    </dgm:pt>
    <dgm:pt modelId="{2BC02C87-370F-BA40-B3D1-702AD1F5B821}" type="sibTrans" cxnId="{31D4057F-DECC-A649-8EC7-44BA1AAE81C9}">
      <dgm:prSet/>
      <dgm:spPr/>
      <dgm:t>
        <a:bodyPr/>
        <a:lstStyle/>
        <a:p>
          <a:endParaRPr lang="en-US"/>
        </a:p>
      </dgm:t>
    </dgm:pt>
    <dgm:pt modelId="{50B1BE64-80BA-2149-98EE-DB65FA243F0F}">
      <dgm:prSet/>
      <dgm:spPr/>
      <dgm:t>
        <a:bodyPr/>
        <a:lstStyle/>
        <a:p>
          <a:pPr rtl="0"/>
          <a:r>
            <a:rPr lang="en-US">
              <a:solidFill>
                <a:schemeClr val="accent2"/>
              </a:solidFill>
            </a:rPr>
            <a:t>With multiple pipelines there are contention delays for access to the registers and to memory</a:t>
          </a:r>
          <a:endParaRPr lang="en-US" dirty="0">
            <a:solidFill>
              <a:schemeClr val="accent2"/>
            </a:solidFill>
          </a:endParaRPr>
        </a:p>
      </dgm:t>
    </dgm:pt>
    <dgm:pt modelId="{F098B388-47A0-084F-9F61-6CEF8003BE88}" type="parTrans" cxnId="{DB4AB602-8F11-6E4C-93DE-8FA998647EDB}">
      <dgm:prSet/>
      <dgm:spPr/>
      <dgm:t>
        <a:bodyPr/>
        <a:lstStyle/>
        <a:p>
          <a:endParaRPr lang="en-US"/>
        </a:p>
      </dgm:t>
    </dgm:pt>
    <dgm:pt modelId="{607F8CFC-31F1-1C4D-B637-17C7B2367361}" type="sibTrans" cxnId="{DB4AB602-8F11-6E4C-93DE-8FA998647EDB}">
      <dgm:prSet/>
      <dgm:spPr/>
      <dgm:t>
        <a:bodyPr/>
        <a:lstStyle/>
        <a:p>
          <a:endParaRPr lang="en-US"/>
        </a:p>
      </dgm:t>
    </dgm:pt>
    <dgm:pt modelId="{605E9185-7A87-CB49-B2C2-6F255D69FCBC}">
      <dgm:prSet/>
      <dgm:spPr/>
      <dgm:t>
        <a:bodyPr/>
        <a:lstStyle/>
        <a:p>
          <a:pPr rtl="0"/>
          <a:r>
            <a:rPr lang="en-US">
              <a:solidFill>
                <a:schemeClr val="accent2"/>
              </a:solidFill>
            </a:rPr>
            <a:t>Additional branch instructions may enter the pipeline before the original branch decision is resolved</a:t>
          </a:r>
          <a:endParaRPr lang="en-US" dirty="0">
            <a:solidFill>
              <a:schemeClr val="accent2"/>
            </a:solidFill>
          </a:endParaRPr>
        </a:p>
      </dgm:t>
    </dgm:pt>
    <dgm:pt modelId="{333C6BB3-2AB5-1F47-B940-5365F5AA0639}" type="parTrans" cxnId="{1AA547DA-6F6C-DB4A-8C30-B70270A8E82E}">
      <dgm:prSet/>
      <dgm:spPr/>
      <dgm:t>
        <a:bodyPr/>
        <a:lstStyle/>
        <a:p>
          <a:endParaRPr lang="en-US"/>
        </a:p>
      </dgm:t>
    </dgm:pt>
    <dgm:pt modelId="{42E85C68-6F72-9048-A164-6F08B56B3D31}" type="sibTrans" cxnId="{1AA547DA-6F6C-DB4A-8C30-B70270A8E82E}">
      <dgm:prSet/>
      <dgm:spPr/>
      <dgm:t>
        <a:bodyPr/>
        <a:lstStyle/>
        <a:p>
          <a:endParaRPr lang="en-US"/>
        </a:p>
      </dgm:t>
    </dgm:pt>
    <dgm:pt modelId="{6FDFFF18-36D5-5D4F-B0AE-F276F8B05AAD}" type="pres">
      <dgm:prSet presAssocID="{5A3AEB8B-595F-1E45-9F85-8D83834C2EEC}" presName="outerComposite" presStyleCnt="0">
        <dgm:presLayoutVars>
          <dgm:chMax val="5"/>
          <dgm:dir/>
          <dgm:resizeHandles val="exact"/>
        </dgm:presLayoutVars>
      </dgm:prSet>
      <dgm:spPr/>
    </dgm:pt>
    <dgm:pt modelId="{2A056B70-8C0D-AA46-93AB-AF93A7CCD662}" type="pres">
      <dgm:prSet presAssocID="{5A3AEB8B-595F-1E45-9F85-8D83834C2EEC}" presName="dummyMaxCanvas" presStyleCnt="0">
        <dgm:presLayoutVars/>
      </dgm:prSet>
      <dgm:spPr/>
    </dgm:pt>
    <dgm:pt modelId="{457F6F8A-0906-674E-AFD4-200239B477D8}" type="pres">
      <dgm:prSet presAssocID="{5A3AEB8B-595F-1E45-9F85-8D83834C2EEC}" presName="ThreeNodes_1" presStyleLbl="node1" presStyleIdx="0" presStyleCnt="3">
        <dgm:presLayoutVars>
          <dgm:bulletEnabled val="1"/>
        </dgm:presLayoutVars>
      </dgm:prSet>
      <dgm:spPr/>
    </dgm:pt>
    <dgm:pt modelId="{161F44EF-0492-E941-886C-60773EAAC415}" type="pres">
      <dgm:prSet presAssocID="{5A3AEB8B-595F-1E45-9F85-8D83834C2EEC}" presName="ThreeNodes_2" presStyleLbl="node1" presStyleIdx="1" presStyleCnt="3">
        <dgm:presLayoutVars>
          <dgm:bulletEnabled val="1"/>
        </dgm:presLayoutVars>
      </dgm:prSet>
      <dgm:spPr/>
    </dgm:pt>
    <dgm:pt modelId="{B1F79EE3-7A7D-C44F-9D34-BEFD90CE1B1A}" type="pres">
      <dgm:prSet presAssocID="{5A3AEB8B-595F-1E45-9F85-8D83834C2EEC}" presName="ThreeNodes_3" presStyleLbl="node1" presStyleIdx="2" presStyleCnt="3">
        <dgm:presLayoutVars>
          <dgm:bulletEnabled val="1"/>
        </dgm:presLayoutVars>
      </dgm:prSet>
      <dgm:spPr/>
    </dgm:pt>
    <dgm:pt modelId="{3ED912AA-9F9D-CD47-B60C-545F31A5E796}" type="pres">
      <dgm:prSet presAssocID="{5A3AEB8B-595F-1E45-9F85-8D83834C2EEC}" presName="ThreeConn_1-2" presStyleLbl="fgAccFollowNode1" presStyleIdx="0" presStyleCnt="2">
        <dgm:presLayoutVars>
          <dgm:bulletEnabled val="1"/>
        </dgm:presLayoutVars>
      </dgm:prSet>
      <dgm:spPr/>
    </dgm:pt>
    <dgm:pt modelId="{0D29E717-2597-8D46-AD2C-467DADE43F0B}" type="pres">
      <dgm:prSet presAssocID="{5A3AEB8B-595F-1E45-9F85-8D83834C2EEC}" presName="ThreeConn_2-3" presStyleLbl="fgAccFollowNode1" presStyleIdx="1" presStyleCnt="2">
        <dgm:presLayoutVars>
          <dgm:bulletEnabled val="1"/>
        </dgm:presLayoutVars>
      </dgm:prSet>
      <dgm:spPr/>
    </dgm:pt>
    <dgm:pt modelId="{33977D92-97FB-F544-BA82-DF14FC65451D}" type="pres">
      <dgm:prSet presAssocID="{5A3AEB8B-595F-1E45-9F85-8D83834C2EEC}" presName="ThreeNodes_1_text" presStyleLbl="node1" presStyleIdx="2" presStyleCnt="3">
        <dgm:presLayoutVars>
          <dgm:bulletEnabled val="1"/>
        </dgm:presLayoutVars>
      </dgm:prSet>
      <dgm:spPr/>
    </dgm:pt>
    <dgm:pt modelId="{5060755F-F956-E84A-87B1-21AF6D18324A}" type="pres">
      <dgm:prSet presAssocID="{5A3AEB8B-595F-1E45-9F85-8D83834C2EEC}" presName="ThreeNodes_2_text" presStyleLbl="node1" presStyleIdx="2" presStyleCnt="3">
        <dgm:presLayoutVars>
          <dgm:bulletEnabled val="1"/>
        </dgm:presLayoutVars>
      </dgm:prSet>
      <dgm:spPr/>
    </dgm:pt>
    <dgm:pt modelId="{892E51B9-018D-B04E-8548-45EC799DD941}" type="pres">
      <dgm:prSet presAssocID="{5A3AEB8B-595F-1E45-9F85-8D83834C2EEC}" presName="ThreeNodes_3_text" presStyleLbl="node1" presStyleIdx="2" presStyleCnt="3">
        <dgm:presLayoutVars>
          <dgm:bulletEnabled val="1"/>
        </dgm:presLayoutVars>
      </dgm:prSet>
      <dgm:spPr/>
    </dgm:pt>
  </dgm:ptLst>
  <dgm:cxnLst>
    <dgm:cxn modelId="{DB4AB602-8F11-6E4C-93DE-8FA998647EDB}" srcId="{F7C28206-C5DF-2E47-B879-DA4DA558AFBC}" destId="{50B1BE64-80BA-2149-98EE-DB65FA243F0F}" srcOrd="0" destOrd="0" parTransId="{F098B388-47A0-084F-9F61-6CEF8003BE88}" sibTransId="{607F8CFC-31F1-1C4D-B637-17C7B2367361}"/>
    <dgm:cxn modelId="{2FF88A03-0DF6-B640-874E-83A83FE33B05}" type="presOf" srcId="{39978387-B0D6-D84E-AA46-3A520135027A}" destId="{5060755F-F956-E84A-87B1-21AF6D18324A}" srcOrd="1" destOrd="0" presId="urn:microsoft.com/office/officeart/2005/8/layout/vProcess5"/>
    <dgm:cxn modelId="{AEC7E61D-C176-5942-97DE-D0EE5D427065}" type="presOf" srcId="{393AAF2D-8EA2-4C4B-8FFA-9F98A6AABF66}" destId="{0D29E717-2597-8D46-AD2C-467DADE43F0B}" srcOrd="0" destOrd="0" presId="urn:microsoft.com/office/officeart/2005/8/layout/vProcess5"/>
    <dgm:cxn modelId="{2931843B-C50E-B843-A891-55BC43C7BBDA}" srcId="{5A3AEB8B-595F-1E45-9F85-8D83834C2EEC}" destId="{2312EE13-3DD8-BD42-816C-78C8111CAF08}" srcOrd="0" destOrd="0" parTransId="{2DB489A5-9873-A842-9AC5-5433BB6AEDA7}" sibTransId="{2EB7D3ED-9D99-4645-995D-BC872FF6B808}"/>
    <dgm:cxn modelId="{BD86D643-224D-0D47-9214-85AFD3D6BD38}" type="presOf" srcId="{50B1BE64-80BA-2149-98EE-DB65FA243F0F}" destId="{B1F79EE3-7A7D-C44F-9D34-BEFD90CE1B1A}" srcOrd="0" destOrd="1" presId="urn:microsoft.com/office/officeart/2005/8/layout/vProcess5"/>
    <dgm:cxn modelId="{101EAC6D-695E-564E-A11A-7A247D02C055}" type="presOf" srcId="{605E9185-7A87-CB49-B2C2-6F255D69FCBC}" destId="{892E51B9-018D-B04E-8548-45EC799DD941}" srcOrd="1" destOrd="2" presId="urn:microsoft.com/office/officeart/2005/8/layout/vProcess5"/>
    <dgm:cxn modelId="{F944CB4F-1C5E-E44E-873B-ED30D2736501}" type="presOf" srcId="{39978387-B0D6-D84E-AA46-3A520135027A}" destId="{161F44EF-0492-E941-886C-60773EAAC415}" srcOrd="0" destOrd="0" presId="urn:microsoft.com/office/officeart/2005/8/layout/vProcess5"/>
    <dgm:cxn modelId="{5AB30251-C7A1-AD4B-BFB4-749249A05E41}" type="presOf" srcId="{F7C28206-C5DF-2E47-B879-DA4DA558AFBC}" destId="{B1F79EE3-7A7D-C44F-9D34-BEFD90CE1B1A}" srcOrd="0" destOrd="0" presId="urn:microsoft.com/office/officeart/2005/8/layout/vProcess5"/>
    <dgm:cxn modelId="{81460074-1008-BF48-A562-932A9388FBCB}" type="presOf" srcId="{50B1BE64-80BA-2149-98EE-DB65FA243F0F}" destId="{892E51B9-018D-B04E-8548-45EC799DD941}" srcOrd="1" destOrd="1" presId="urn:microsoft.com/office/officeart/2005/8/layout/vProcess5"/>
    <dgm:cxn modelId="{31D4057F-DECC-A649-8EC7-44BA1AAE81C9}" srcId="{5A3AEB8B-595F-1E45-9F85-8D83834C2EEC}" destId="{F7C28206-C5DF-2E47-B879-DA4DA558AFBC}" srcOrd="2" destOrd="0" parTransId="{2A906F2A-D4B8-B948-9C09-98FB1BC4956E}" sibTransId="{2BC02C87-370F-BA40-B3D1-702AD1F5B821}"/>
    <dgm:cxn modelId="{8304EB85-4CBA-104C-B122-F12FEFC5BFDA}" type="presOf" srcId="{5A3AEB8B-595F-1E45-9F85-8D83834C2EEC}" destId="{6FDFFF18-36D5-5D4F-B0AE-F276F8B05AAD}" srcOrd="0" destOrd="0" presId="urn:microsoft.com/office/officeart/2005/8/layout/vProcess5"/>
    <dgm:cxn modelId="{693FC98F-F56E-A34D-80C0-C13CBE478616}" type="presOf" srcId="{2312EE13-3DD8-BD42-816C-78C8111CAF08}" destId="{33977D92-97FB-F544-BA82-DF14FC65451D}" srcOrd="1" destOrd="0" presId="urn:microsoft.com/office/officeart/2005/8/layout/vProcess5"/>
    <dgm:cxn modelId="{78EF289E-3841-1344-990B-F5D6C5F03C7B}" type="presOf" srcId="{2312EE13-3DD8-BD42-816C-78C8111CAF08}" destId="{457F6F8A-0906-674E-AFD4-200239B477D8}" srcOrd="0" destOrd="0" presId="urn:microsoft.com/office/officeart/2005/8/layout/vProcess5"/>
    <dgm:cxn modelId="{C61C339F-2469-824B-8F32-640DD420BD19}" type="presOf" srcId="{605E9185-7A87-CB49-B2C2-6F255D69FCBC}" destId="{B1F79EE3-7A7D-C44F-9D34-BEFD90CE1B1A}" srcOrd="0" destOrd="2" presId="urn:microsoft.com/office/officeart/2005/8/layout/vProcess5"/>
    <dgm:cxn modelId="{89698EA8-AEBA-9A42-829A-E929A794355D}" srcId="{5A3AEB8B-595F-1E45-9F85-8D83834C2EEC}" destId="{39978387-B0D6-D84E-AA46-3A520135027A}" srcOrd="1" destOrd="0" parTransId="{2BA8EECC-307C-C740-9FA7-7B595E287B75}" sibTransId="{393AAF2D-8EA2-4C4B-8FFA-9F98A6AABF66}"/>
    <dgm:cxn modelId="{307C25C3-280E-CA48-AB2F-1AF6438BA8D6}" type="presOf" srcId="{2EB7D3ED-9D99-4645-995D-BC872FF6B808}" destId="{3ED912AA-9F9D-CD47-B60C-545F31A5E796}" srcOrd="0" destOrd="0" presId="urn:microsoft.com/office/officeart/2005/8/layout/vProcess5"/>
    <dgm:cxn modelId="{1AA547DA-6F6C-DB4A-8C30-B70270A8E82E}" srcId="{F7C28206-C5DF-2E47-B879-DA4DA558AFBC}" destId="{605E9185-7A87-CB49-B2C2-6F255D69FCBC}" srcOrd="1" destOrd="0" parTransId="{333C6BB3-2AB5-1F47-B940-5365F5AA0639}" sibTransId="{42E85C68-6F72-9048-A164-6F08B56B3D31}"/>
    <dgm:cxn modelId="{229012E8-AFDD-CE49-A60E-4DC34D836D8C}" type="presOf" srcId="{F7C28206-C5DF-2E47-B879-DA4DA558AFBC}" destId="{892E51B9-018D-B04E-8548-45EC799DD941}" srcOrd="1" destOrd="0" presId="urn:microsoft.com/office/officeart/2005/8/layout/vProcess5"/>
    <dgm:cxn modelId="{C3C08ACD-7A6D-7747-8C55-9D5F94850C13}" type="presParOf" srcId="{6FDFFF18-36D5-5D4F-B0AE-F276F8B05AAD}" destId="{2A056B70-8C0D-AA46-93AB-AF93A7CCD662}" srcOrd="0" destOrd="0" presId="urn:microsoft.com/office/officeart/2005/8/layout/vProcess5"/>
    <dgm:cxn modelId="{DA091DCC-B466-EF4D-9796-FCA960183FA1}" type="presParOf" srcId="{6FDFFF18-36D5-5D4F-B0AE-F276F8B05AAD}" destId="{457F6F8A-0906-674E-AFD4-200239B477D8}" srcOrd="1" destOrd="0" presId="urn:microsoft.com/office/officeart/2005/8/layout/vProcess5"/>
    <dgm:cxn modelId="{30B6968A-2FB8-134B-82A6-1B4BA356C7B4}" type="presParOf" srcId="{6FDFFF18-36D5-5D4F-B0AE-F276F8B05AAD}" destId="{161F44EF-0492-E941-886C-60773EAAC415}" srcOrd="2" destOrd="0" presId="urn:microsoft.com/office/officeart/2005/8/layout/vProcess5"/>
    <dgm:cxn modelId="{C90991C6-B8EB-C047-BA7D-53C680320FED}" type="presParOf" srcId="{6FDFFF18-36D5-5D4F-B0AE-F276F8B05AAD}" destId="{B1F79EE3-7A7D-C44F-9D34-BEFD90CE1B1A}" srcOrd="3" destOrd="0" presId="urn:microsoft.com/office/officeart/2005/8/layout/vProcess5"/>
    <dgm:cxn modelId="{0367F89F-9ED7-D24B-9CA5-91896C287F22}" type="presParOf" srcId="{6FDFFF18-36D5-5D4F-B0AE-F276F8B05AAD}" destId="{3ED912AA-9F9D-CD47-B60C-545F31A5E796}" srcOrd="4" destOrd="0" presId="urn:microsoft.com/office/officeart/2005/8/layout/vProcess5"/>
    <dgm:cxn modelId="{75910121-91A5-9146-9566-9D11B2015B73}" type="presParOf" srcId="{6FDFFF18-36D5-5D4F-B0AE-F276F8B05AAD}" destId="{0D29E717-2597-8D46-AD2C-467DADE43F0B}" srcOrd="5" destOrd="0" presId="urn:microsoft.com/office/officeart/2005/8/layout/vProcess5"/>
    <dgm:cxn modelId="{822CE04D-7E39-1349-AF44-1398E65FEFFA}" type="presParOf" srcId="{6FDFFF18-36D5-5D4F-B0AE-F276F8B05AAD}" destId="{33977D92-97FB-F544-BA82-DF14FC65451D}" srcOrd="6" destOrd="0" presId="urn:microsoft.com/office/officeart/2005/8/layout/vProcess5"/>
    <dgm:cxn modelId="{D66F8CD8-5920-8C48-B7FD-E835C6ABD083}" type="presParOf" srcId="{6FDFFF18-36D5-5D4F-B0AE-F276F8B05AAD}" destId="{5060755F-F956-E84A-87B1-21AF6D18324A}" srcOrd="7" destOrd="0" presId="urn:microsoft.com/office/officeart/2005/8/layout/vProcess5"/>
    <dgm:cxn modelId="{DED5E24A-B613-7D4D-B761-3F9E175E5585}" type="presParOf" srcId="{6FDFFF18-36D5-5D4F-B0AE-F276F8B05AAD}" destId="{892E51B9-018D-B04E-8548-45EC799DD94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F2A902-9075-FC40-A058-E7EC8718ECDD}" type="doc">
      <dgm:prSet loTypeId="urn:microsoft.com/office/officeart/2005/8/layout/matrix2" loCatId="matrix" qsTypeId="urn:microsoft.com/office/officeart/2005/8/quickstyle/simple4" qsCatId="simple" csTypeId="urn:microsoft.com/office/officeart/2005/8/colors/colorful3" csCatId="colorful"/>
      <dgm:spPr/>
      <dgm:t>
        <a:bodyPr/>
        <a:lstStyle/>
        <a:p>
          <a:endParaRPr lang="en-US"/>
        </a:p>
      </dgm:t>
    </dgm:pt>
    <dgm:pt modelId="{A04800D4-16D0-CB4B-B1C3-C2185D1C1BD7}">
      <dgm:prSet custT="1"/>
      <dgm:spPr/>
      <dgm:t>
        <a:bodyPr/>
        <a:lstStyle/>
        <a:p>
          <a:pPr rtl="0"/>
          <a:r>
            <a:rPr lang="en-US" sz="2000" dirty="0">
              <a:solidFill>
                <a:schemeClr val="accent2"/>
              </a:solidFill>
              <a:effectLst>
                <a:outerShdw blurRad="38100" dist="38100" dir="2700000" algn="tl">
                  <a:srgbClr val="000000">
                    <a:alpha val="43137"/>
                  </a:srgbClr>
                </a:outerShdw>
              </a:effectLst>
            </a:rPr>
            <a:t>ARM architecture supports seven execution modes</a:t>
          </a:r>
        </a:p>
      </dgm:t>
    </dgm:pt>
    <dgm:pt modelId="{2AFE30F1-250B-BF48-BFEE-2F5776E422D1}" type="parTrans" cxnId="{1B52649C-F5A7-0F40-BACF-0950529BA4DE}">
      <dgm:prSet/>
      <dgm:spPr/>
      <dgm:t>
        <a:bodyPr/>
        <a:lstStyle/>
        <a:p>
          <a:endParaRPr lang="en-US"/>
        </a:p>
      </dgm:t>
    </dgm:pt>
    <dgm:pt modelId="{F0EB69C3-63FE-F14E-B12D-776BFED2A03B}" type="sibTrans" cxnId="{1B52649C-F5A7-0F40-BACF-0950529BA4DE}">
      <dgm:prSet/>
      <dgm:spPr/>
      <dgm:t>
        <a:bodyPr/>
        <a:lstStyle/>
        <a:p>
          <a:endParaRPr lang="en-US"/>
        </a:p>
      </dgm:t>
    </dgm:pt>
    <dgm:pt modelId="{6EB13D03-1353-CC49-A413-1BBA83F3F059}">
      <dgm:prSet custT="1"/>
      <dgm:spPr/>
      <dgm:t>
        <a:bodyPr/>
        <a:lstStyle/>
        <a:p>
          <a:pPr rtl="0"/>
          <a:r>
            <a:rPr lang="en-US" sz="1600" dirty="0">
              <a:solidFill>
                <a:schemeClr val="accent2"/>
              </a:solidFill>
              <a:effectLst>
                <a:outerShdw blurRad="38100" dist="38100" dir="2700000" algn="tl">
                  <a:srgbClr val="000000">
                    <a:alpha val="43137"/>
                  </a:srgbClr>
                </a:outerShdw>
              </a:effectLst>
            </a:rPr>
            <a:t>Most application programs execute in user mode</a:t>
          </a:r>
        </a:p>
      </dgm:t>
    </dgm:pt>
    <dgm:pt modelId="{7193FF67-453D-3849-B9C0-88AEEB94B5C8}" type="parTrans" cxnId="{986B1AB5-75D5-4B47-A67D-12E61BCAC313}">
      <dgm:prSet/>
      <dgm:spPr/>
      <dgm:t>
        <a:bodyPr/>
        <a:lstStyle/>
        <a:p>
          <a:endParaRPr lang="en-US"/>
        </a:p>
      </dgm:t>
    </dgm:pt>
    <dgm:pt modelId="{0118D4E5-CF14-034C-9152-2565C3801E4A}" type="sibTrans" cxnId="{986B1AB5-75D5-4B47-A67D-12E61BCAC313}">
      <dgm:prSet/>
      <dgm:spPr/>
      <dgm:t>
        <a:bodyPr/>
        <a:lstStyle/>
        <a:p>
          <a:endParaRPr lang="en-US"/>
        </a:p>
      </dgm:t>
    </dgm:pt>
    <dgm:pt modelId="{F051DA9D-A738-E64B-B758-FB14D26172F6}">
      <dgm:prSet custT="1"/>
      <dgm:spPr/>
      <dgm:t>
        <a:bodyPr/>
        <a:lstStyle/>
        <a:p>
          <a:pPr rtl="0"/>
          <a:r>
            <a:rPr lang="en-US" sz="1200" dirty="0">
              <a:solidFill>
                <a:schemeClr val="accent2"/>
              </a:solidFill>
              <a:effectLst>
                <a:outerShdw blurRad="38100" dist="38100" dir="2700000" algn="tl">
                  <a:srgbClr val="000000">
                    <a:alpha val="43137"/>
                  </a:srgbClr>
                </a:outerShdw>
              </a:effectLst>
            </a:rPr>
            <a:t>While the processor is in user mode the program being executed is unable to access protected system resources or to change mode, other than by causing an exception to occur</a:t>
          </a:r>
        </a:p>
      </dgm:t>
    </dgm:pt>
    <dgm:pt modelId="{DE9A338D-8908-A549-991C-3BD7E8D4DAF7}" type="parTrans" cxnId="{D68ECC9E-7DA1-B344-BB1B-2459AC43DD8B}">
      <dgm:prSet/>
      <dgm:spPr/>
      <dgm:t>
        <a:bodyPr/>
        <a:lstStyle/>
        <a:p>
          <a:endParaRPr lang="en-US"/>
        </a:p>
      </dgm:t>
    </dgm:pt>
    <dgm:pt modelId="{1E87BD43-2FEC-5D49-9886-CB67DF71783C}" type="sibTrans" cxnId="{D68ECC9E-7DA1-B344-BB1B-2459AC43DD8B}">
      <dgm:prSet/>
      <dgm:spPr/>
      <dgm:t>
        <a:bodyPr/>
        <a:lstStyle/>
        <a:p>
          <a:endParaRPr lang="en-US"/>
        </a:p>
      </dgm:t>
    </dgm:pt>
    <dgm:pt modelId="{3E357887-DD75-B042-A2CD-493136B4903B}">
      <dgm:prSet custT="1"/>
      <dgm:spPr/>
      <dgm:t>
        <a:bodyPr/>
        <a:lstStyle/>
        <a:p>
          <a:pPr rtl="0"/>
          <a:r>
            <a:rPr lang="en-US" sz="1800" dirty="0">
              <a:solidFill>
                <a:schemeClr val="accent2"/>
              </a:solidFill>
              <a:effectLst>
                <a:outerShdw blurRad="38100" dist="38100" dir="2700000" algn="tl">
                  <a:srgbClr val="000000">
                    <a:alpha val="43137"/>
                  </a:srgbClr>
                </a:outerShdw>
              </a:effectLst>
            </a:rPr>
            <a:t>Remaining six execution modes are referred to as privileged modes</a:t>
          </a:r>
        </a:p>
      </dgm:t>
    </dgm:pt>
    <dgm:pt modelId="{8463C77B-B6C7-C444-9558-E01A507D2AFC}" type="parTrans" cxnId="{223A4213-7E51-0745-9441-B9DC6297C3B0}">
      <dgm:prSet/>
      <dgm:spPr/>
      <dgm:t>
        <a:bodyPr/>
        <a:lstStyle/>
        <a:p>
          <a:endParaRPr lang="en-US"/>
        </a:p>
      </dgm:t>
    </dgm:pt>
    <dgm:pt modelId="{E7D5C247-58A9-6841-8159-3A27B31AF063}" type="sibTrans" cxnId="{223A4213-7E51-0745-9441-B9DC6297C3B0}">
      <dgm:prSet/>
      <dgm:spPr/>
      <dgm:t>
        <a:bodyPr/>
        <a:lstStyle/>
        <a:p>
          <a:endParaRPr lang="en-US"/>
        </a:p>
      </dgm:t>
    </dgm:pt>
    <dgm:pt modelId="{BC6F4297-211F-DD48-91FB-2C4AF59742E9}">
      <dgm:prSet custT="1"/>
      <dgm:spPr/>
      <dgm:t>
        <a:bodyPr/>
        <a:lstStyle/>
        <a:p>
          <a:pPr rtl="0"/>
          <a:r>
            <a:rPr lang="en-US" sz="1400" dirty="0">
              <a:solidFill>
                <a:schemeClr val="accent2"/>
              </a:solidFill>
              <a:effectLst>
                <a:outerShdw blurRad="38100" dist="38100" dir="2700000" algn="tl">
                  <a:srgbClr val="000000">
                    <a:alpha val="43137"/>
                  </a:srgbClr>
                </a:outerShdw>
              </a:effectLst>
            </a:rPr>
            <a:t>These modes are used to run system software</a:t>
          </a:r>
        </a:p>
      </dgm:t>
    </dgm:pt>
    <dgm:pt modelId="{647F5C3F-FFB4-8F46-A9A9-92C43DDA85EE}" type="parTrans" cxnId="{8C9A5087-A578-9248-8AE8-16F17AC94DE7}">
      <dgm:prSet/>
      <dgm:spPr/>
      <dgm:t>
        <a:bodyPr/>
        <a:lstStyle/>
        <a:p>
          <a:endParaRPr lang="en-US"/>
        </a:p>
      </dgm:t>
    </dgm:pt>
    <dgm:pt modelId="{38C5312C-BEE4-C941-8AA7-E1E74D232C34}" type="sibTrans" cxnId="{8C9A5087-A578-9248-8AE8-16F17AC94DE7}">
      <dgm:prSet/>
      <dgm:spPr/>
      <dgm:t>
        <a:bodyPr/>
        <a:lstStyle/>
        <a:p>
          <a:endParaRPr lang="en-US"/>
        </a:p>
      </dgm:t>
    </dgm:pt>
    <dgm:pt modelId="{6AA51245-72BB-D24F-B7FF-F9FCF32F757E}">
      <dgm:prSet custT="1"/>
      <dgm:spPr/>
      <dgm:t>
        <a:bodyPr/>
        <a:lstStyle/>
        <a:p>
          <a:pPr rtl="0"/>
          <a:r>
            <a:rPr lang="en-US" sz="1400" dirty="0">
              <a:solidFill>
                <a:schemeClr val="accent2"/>
              </a:solidFill>
              <a:effectLst>
                <a:outerShdw blurRad="38100" dist="38100" dir="2700000" algn="tl">
                  <a:srgbClr val="000000">
                    <a:alpha val="43137"/>
                  </a:srgbClr>
                </a:outerShdw>
              </a:effectLst>
            </a:rPr>
            <a:t>Advantages to defining so many different privileged modes</a:t>
          </a:r>
        </a:p>
      </dgm:t>
    </dgm:pt>
    <dgm:pt modelId="{D2DD2781-3ED1-5E48-A6DF-9DF9FA25EA66}" type="parTrans" cxnId="{F391B1CC-17E4-D24B-8F52-497D94BE8CCA}">
      <dgm:prSet/>
      <dgm:spPr/>
      <dgm:t>
        <a:bodyPr/>
        <a:lstStyle/>
        <a:p>
          <a:endParaRPr lang="en-US"/>
        </a:p>
      </dgm:t>
    </dgm:pt>
    <dgm:pt modelId="{F3B90CFF-D0BB-D242-979C-C945E48DBD74}" type="sibTrans" cxnId="{F391B1CC-17E4-D24B-8F52-497D94BE8CCA}">
      <dgm:prSet/>
      <dgm:spPr/>
      <dgm:t>
        <a:bodyPr/>
        <a:lstStyle/>
        <a:p>
          <a:endParaRPr lang="en-US"/>
        </a:p>
      </dgm:t>
    </dgm:pt>
    <dgm:pt modelId="{1170A62F-A1ED-EC49-825F-717CC7576201}">
      <dgm:prSet custT="1"/>
      <dgm:spPr/>
      <dgm:t>
        <a:bodyPr/>
        <a:lstStyle/>
        <a:p>
          <a:pPr rtl="0"/>
          <a:r>
            <a:rPr lang="en-US" sz="1100" dirty="0">
              <a:solidFill>
                <a:schemeClr val="accent2"/>
              </a:solidFill>
              <a:effectLst>
                <a:outerShdw blurRad="38100" dist="38100" dir="2700000" algn="tl">
                  <a:srgbClr val="000000">
                    <a:alpha val="43137"/>
                  </a:srgbClr>
                </a:outerShdw>
              </a:effectLst>
            </a:rPr>
            <a:t>The OS can tailor the use of system software to a variety of circumstances</a:t>
          </a:r>
        </a:p>
      </dgm:t>
    </dgm:pt>
    <dgm:pt modelId="{A12E082B-0298-0641-937C-8C7700BC6E27}" type="parTrans" cxnId="{75839AC3-B384-A84A-AECA-D2E398B62E02}">
      <dgm:prSet/>
      <dgm:spPr/>
      <dgm:t>
        <a:bodyPr/>
        <a:lstStyle/>
        <a:p>
          <a:endParaRPr lang="en-US"/>
        </a:p>
      </dgm:t>
    </dgm:pt>
    <dgm:pt modelId="{4692AE21-9B27-7B4D-AD56-0F47BCA22F78}" type="sibTrans" cxnId="{75839AC3-B384-A84A-AECA-D2E398B62E02}">
      <dgm:prSet/>
      <dgm:spPr/>
      <dgm:t>
        <a:bodyPr/>
        <a:lstStyle/>
        <a:p>
          <a:endParaRPr lang="en-US"/>
        </a:p>
      </dgm:t>
    </dgm:pt>
    <dgm:pt modelId="{CC7241F7-26AD-324F-ADAD-18B49C3B3350}">
      <dgm:prSet custT="1"/>
      <dgm:spPr/>
      <dgm:t>
        <a:bodyPr/>
        <a:lstStyle/>
        <a:p>
          <a:pPr rtl="0"/>
          <a:r>
            <a:rPr lang="en-US" sz="1100" dirty="0">
              <a:solidFill>
                <a:schemeClr val="accent2"/>
              </a:solidFill>
              <a:effectLst>
                <a:outerShdw blurRad="38100" dist="38100" dir="2700000" algn="tl">
                  <a:srgbClr val="000000">
                    <a:alpha val="43137"/>
                  </a:srgbClr>
                </a:outerShdw>
              </a:effectLst>
            </a:rPr>
            <a:t>Certain registers are dedicated for use for each of the privileged modes, allows swifter changes in context</a:t>
          </a:r>
        </a:p>
      </dgm:t>
    </dgm:pt>
    <dgm:pt modelId="{A7DE6104-A0A4-B44F-9582-910FB1E2E5E5}" type="parTrans" cxnId="{097DFCC9-AE8C-6844-96F9-661F7E5B350D}">
      <dgm:prSet/>
      <dgm:spPr/>
      <dgm:t>
        <a:bodyPr/>
        <a:lstStyle/>
        <a:p>
          <a:endParaRPr lang="en-US"/>
        </a:p>
      </dgm:t>
    </dgm:pt>
    <dgm:pt modelId="{C485F7FB-CF85-904F-88B2-E0A73AA963B6}" type="sibTrans" cxnId="{097DFCC9-AE8C-6844-96F9-661F7E5B350D}">
      <dgm:prSet/>
      <dgm:spPr/>
      <dgm:t>
        <a:bodyPr/>
        <a:lstStyle/>
        <a:p>
          <a:endParaRPr lang="en-US"/>
        </a:p>
      </dgm:t>
    </dgm:pt>
    <dgm:pt modelId="{DFC96DD9-3619-4749-A166-9A4151844AF7}" type="pres">
      <dgm:prSet presAssocID="{E8F2A902-9075-FC40-A058-E7EC8718ECDD}" presName="matrix" presStyleCnt="0">
        <dgm:presLayoutVars>
          <dgm:chMax val="1"/>
          <dgm:dir/>
          <dgm:resizeHandles val="exact"/>
        </dgm:presLayoutVars>
      </dgm:prSet>
      <dgm:spPr/>
    </dgm:pt>
    <dgm:pt modelId="{7CF07E74-4791-3E40-B146-9CC610B80177}" type="pres">
      <dgm:prSet presAssocID="{E8F2A902-9075-FC40-A058-E7EC8718ECDD}" presName="axisShape" presStyleLbl="bgShp" presStyleIdx="0" presStyleCnt="1"/>
      <dgm:spPr>
        <a:solidFill>
          <a:schemeClr val="accent3">
            <a:lumMod val="60000"/>
            <a:lumOff val="40000"/>
          </a:schemeClr>
        </a:solidFill>
      </dgm:spPr>
    </dgm:pt>
    <dgm:pt modelId="{8183A7BA-751A-B84D-98A4-1CFF3FB73852}" type="pres">
      <dgm:prSet presAssocID="{E8F2A902-9075-FC40-A058-E7EC8718ECDD}" presName="rect1" presStyleLbl="node1" presStyleIdx="0" presStyleCnt="4">
        <dgm:presLayoutVars>
          <dgm:chMax val="0"/>
          <dgm:chPref val="0"/>
          <dgm:bulletEnabled val="1"/>
        </dgm:presLayoutVars>
      </dgm:prSet>
      <dgm:spPr/>
    </dgm:pt>
    <dgm:pt modelId="{0D3592DF-EB4F-9943-B973-EF43EEC77EFC}" type="pres">
      <dgm:prSet presAssocID="{E8F2A902-9075-FC40-A058-E7EC8718ECDD}" presName="rect2" presStyleLbl="node1" presStyleIdx="1" presStyleCnt="4">
        <dgm:presLayoutVars>
          <dgm:chMax val="0"/>
          <dgm:chPref val="0"/>
          <dgm:bulletEnabled val="1"/>
        </dgm:presLayoutVars>
      </dgm:prSet>
      <dgm:spPr/>
    </dgm:pt>
    <dgm:pt modelId="{A54A9365-B66B-5043-A58D-CC1B872E299A}" type="pres">
      <dgm:prSet presAssocID="{E8F2A902-9075-FC40-A058-E7EC8718ECDD}" presName="rect3" presStyleLbl="node1" presStyleIdx="2" presStyleCnt="4">
        <dgm:presLayoutVars>
          <dgm:chMax val="0"/>
          <dgm:chPref val="0"/>
          <dgm:bulletEnabled val="1"/>
        </dgm:presLayoutVars>
      </dgm:prSet>
      <dgm:spPr/>
    </dgm:pt>
    <dgm:pt modelId="{20A77D24-6C97-2D40-956E-48152CC1DAA6}" type="pres">
      <dgm:prSet presAssocID="{E8F2A902-9075-FC40-A058-E7EC8718ECDD}" presName="rect4" presStyleLbl="node1" presStyleIdx="3" presStyleCnt="4">
        <dgm:presLayoutVars>
          <dgm:chMax val="0"/>
          <dgm:chPref val="0"/>
          <dgm:bulletEnabled val="1"/>
        </dgm:presLayoutVars>
      </dgm:prSet>
      <dgm:spPr/>
    </dgm:pt>
  </dgm:ptLst>
  <dgm:cxnLst>
    <dgm:cxn modelId="{223A4213-7E51-0745-9441-B9DC6297C3B0}" srcId="{E8F2A902-9075-FC40-A058-E7EC8718ECDD}" destId="{3E357887-DD75-B042-A2CD-493136B4903B}" srcOrd="2" destOrd="0" parTransId="{8463C77B-B6C7-C444-9558-E01A507D2AFC}" sibTransId="{E7D5C247-58A9-6841-8159-3A27B31AF063}"/>
    <dgm:cxn modelId="{EA952D20-2ED0-A442-A05D-BBE4FF578EA0}" type="presOf" srcId="{F051DA9D-A738-E64B-B758-FB14D26172F6}" destId="{0D3592DF-EB4F-9943-B973-EF43EEC77EFC}" srcOrd="0" destOrd="1" presId="urn:microsoft.com/office/officeart/2005/8/layout/matrix2"/>
    <dgm:cxn modelId="{9CAA4774-B5F7-D143-9D54-7B568FA439E0}" type="presOf" srcId="{BC6F4297-211F-DD48-91FB-2C4AF59742E9}" destId="{A54A9365-B66B-5043-A58D-CC1B872E299A}" srcOrd="0" destOrd="1" presId="urn:microsoft.com/office/officeart/2005/8/layout/matrix2"/>
    <dgm:cxn modelId="{47A73D58-2945-1848-B9E6-D09E0F9C81D2}" type="presOf" srcId="{E8F2A902-9075-FC40-A058-E7EC8718ECDD}" destId="{DFC96DD9-3619-4749-A166-9A4151844AF7}" srcOrd="0" destOrd="0" presId="urn:microsoft.com/office/officeart/2005/8/layout/matrix2"/>
    <dgm:cxn modelId="{8C9A5087-A578-9248-8AE8-16F17AC94DE7}" srcId="{3E357887-DD75-B042-A2CD-493136B4903B}" destId="{BC6F4297-211F-DD48-91FB-2C4AF59742E9}" srcOrd="0" destOrd="0" parTransId="{647F5C3F-FFB4-8F46-A9A9-92C43DDA85EE}" sibTransId="{38C5312C-BEE4-C941-8AA7-E1E74D232C34}"/>
    <dgm:cxn modelId="{BECEE699-E387-B240-9102-C799C5FE6E51}" type="presOf" srcId="{3E357887-DD75-B042-A2CD-493136B4903B}" destId="{A54A9365-B66B-5043-A58D-CC1B872E299A}" srcOrd="0" destOrd="0" presId="urn:microsoft.com/office/officeart/2005/8/layout/matrix2"/>
    <dgm:cxn modelId="{1B52649C-F5A7-0F40-BACF-0950529BA4DE}" srcId="{E8F2A902-9075-FC40-A058-E7EC8718ECDD}" destId="{A04800D4-16D0-CB4B-B1C3-C2185D1C1BD7}" srcOrd="0" destOrd="0" parTransId="{2AFE30F1-250B-BF48-BFEE-2F5776E422D1}" sibTransId="{F0EB69C3-63FE-F14E-B12D-776BFED2A03B}"/>
    <dgm:cxn modelId="{17E94E9C-C2AB-BC45-BC65-9553F3B8F379}" type="presOf" srcId="{A04800D4-16D0-CB4B-B1C3-C2185D1C1BD7}" destId="{8183A7BA-751A-B84D-98A4-1CFF3FB73852}" srcOrd="0" destOrd="0" presId="urn:microsoft.com/office/officeart/2005/8/layout/matrix2"/>
    <dgm:cxn modelId="{D68ECC9E-7DA1-B344-BB1B-2459AC43DD8B}" srcId="{6EB13D03-1353-CC49-A413-1BBA83F3F059}" destId="{F051DA9D-A738-E64B-B758-FB14D26172F6}" srcOrd="0" destOrd="0" parTransId="{DE9A338D-8908-A549-991C-3BD7E8D4DAF7}" sibTransId="{1E87BD43-2FEC-5D49-9886-CB67DF71783C}"/>
    <dgm:cxn modelId="{C77822AC-1A8F-4748-B6A9-092E81AB5D22}" type="presOf" srcId="{6AA51245-72BB-D24F-B7FF-F9FCF32F757E}" destId="{20A77D24-6C97-2D40-956E-48152CC1DAA6}" srcOrd="0" destOrd="0" presId="urn:microsoft.com/office/officeart/2005/8/layout/matrix2"/>
    <dgm:cxn modelId="{986B1AB5-75D5-4B47-A67D-12E61BCAC313}" srcId="{E8F2A902-9075-FC40-A058-E7EC8718ECDD}" destId="{6EB13D03-1353-CC49-A413-1BBA83F3F059}" srcOrd="1" destOrd="0" parTransId="{7193FF67-453D-3849-B9C0-88AEEB94B5C8}" sibTransId="{0118D4E5-CF14-034C-9152-2565C3801E4A}"/>
    <dgm:cxn modelId="{FE8870BC-7629-9041-9EBF-86AAB34FE5FD}" type="presOf" srcId="{CC7241F7-26AD-324F-ADAD-18B49C3B3350}" destId="{20A77D24-6C97-2D40-956E-48152CC1DAA6}" srcOrd="0" destOrd="2" presId="urn:microsoft.com/office/officeart/2005/8/layout/matrix2"/>
    <dgm:cxn modelId="{75839AC3-B384-A84A-AECA-D2E398B62E02}" srcId="{6AA51245-72BB-D24F-B7FF-F9FCF32F757E}" destId="{1170A62F-A1ED-EC49-825F-717CC7576201}" srcOrd="0" destOrd="0" parTransId="{A12E082B-0298-0641-937C-8C7700BC6E27}" sibTransId="{4692AE21-9B27-7B4D-AD56-0F47BCA22F78}"/>
    <dgm:cxn modelId="{097DFCC9-AE8C-6844-96F9-661F7E5B350D}" srcId="{6AA51245-72BB-D24F-B7FF-F9FCF32F757E}" destId="{CC7241F7-26AD-324F-ADAD-18B49C3B3350}" srcOrd="1" destOrd="0" parTransId="{A7DE6104-A0A4-B44F-9582-910FB1E2E5E5}" sibTransId="{C485F7FB-CF85-904F-88B2-E0A73AA963B6}"/>
    <dgm:cxn modelId="{F391B1CC-17E4-D24B-8F52-497D94BE8CCA}" srcId="{E8F2A902-9075-FC40-A058-E7EC8718ECDD}" destId="{6AA51245-72BB-D24F-B7FF-F9FCF32F757E}" srcOrd="3" destOrd="0" parTransId="{D2DD2781-3ED1-5E48-A6DF-9DF9FA25EA66}" sibTransId="{F3B90CFF-D0BB-D242-979C-C945E48DBD74}"/>
    <dgm:cxn modelId="{E21DE8EE-D5FA-8C4D-B396-8C2A2CEF5E8C}" type="presOf" srcId="{6EB13D03-1353-CC49-A413-1BBA83F3F059}" destId="{0D3592DF-EB4F-9943-B973-EF43EEC77EFC}" srcOrd="0" destOrd="0" presId="urn:microsoft.com/office/officeart/2005/8/layout/matrix2"/>
    <dgm:cxn modelId="{4A11CDFD-B9AE-554F-87C6-D741C6A3E1C6}" type="presOf" srcId="{1170A62F-A1ED-EC49-825F-717CC7576201}" destId="{20A77D24-6C97-2D40-956E-48152CC1DAA6}" srcOrd="0" destOrd="1" presId="urn:microsoft.com/office/officeart/2005/8/layout/matrix2"/>
    <dgm:cxn modelId="{8FCF03F5-C3D9-194C-9285-A242E8E4AF3F}" type="presParOf" srcId="{DFC96DD9-3619-4749-A166-9A4151844AF7}" destId="{7CF07E74-4791-3E40-B146-9CC610B80177}" srcOrd="0" destOrd="0" presId="urn:microsoft.com/office/officeart/2005/8/layout/matrix2"/>
    <dgm:cxn modelId="{B989E7F4-2274-6B4A-91D4-D76BC2C6BD07}" type="presParOf" srcId="{DFC96DD9-3619-4749-A166-9A4151844AF7}" destId="{8183A7BA-751A-B84D-98A4-1CFF3FB73852}" srcOrd="1" destOrd="0" presId="urn:microsoft.com/office/officeart/2005/8/layout/matrix2"/>
    <dgm:cxn modelId="{877D266A-3FA5-8F4E-AADE-4541AF157BA2}" type="presParOf" srcId="{DFC96DD9-3619-4749-A166-9A4151844AF7}" destId="{0D3592DF-EB4F-9943-B973-EF43EEC77EFC}" srcOrd="2" destOrd="0" presId="urn:microsoft.com/office/officeart/2005/8/layout/matrix2"/>
    <dgm:cxn modelId="{C7A7E216-A2BD-0C42-86E7-BCA13F21C1ED}" type="presParOf" srcId="{DFC96DD9-3619-4749-A166-9A4151844AF7}" destId="{A54A9365-B66B-5043-A58D-CC1B872E299A}" srcOrd="3" destOrd="0" presId="urn:microsoft.com/office/officeart/2005/8/layout/matrix2"/>
    <dgm:cxn modelId="{5520B1C3-0891-8145-89BB-9D44E2203A4A}" type="presParOf" srcId="{DFC96DD9-3619-4749-A166-9A4151844AF7}" destId="{20A77D24-6C97-2D40-956E-48152CC1DAA6}"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9FB02-6AB5-C645-8052-5011DD110ED1}">
      <dsp:nvSpPr>
        <dsp:cNvPr id="0" name=""/>
        <dsp:cNvSpPr/>
      </dsp:nvSpPr>
      <dsp:spPr>
        <a:xfrm rot="16200000">
          <a:off x="-1170713" y="1171699"/>
          <a:ext cx="4906962" cy="2563564"/>
        </a:xfrm>
        <a:prstGeom prst="flowChartManualOperation">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8142" bIns="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chemeClr val="accent2"/>
              </a:solidFill>
            </a:rPr>
            <a:t>Define the layout of the bits of an instruction, in terms of its constituent fields</a:t>
          </a:r>
        </a:p>
      </dsp:txBody>
      <dsp:txXfrm rot="5400000">
        <a:off x="986" y="981392"/>
        <a:ext cx="2563564" cy="2944178"/>
      </dsp:txXfrm>
    </dsp:sp>
    <dsp:sp modelId="{9C22D813-78A6-F44B-A184-BA63B43415D4}">
      <dsp:nvSpPr>
        <dsp:cNvPr id="0" name=""/>
        <dsp:cNvSpPr/>
      </dsp:nvSpPr>
      <dsp:spPr>
        <a:xfrm rot="16200000">
          <a:off x="1585118" y="1171699"/>
          <a:ext cx="4906962" cy="2563564"/>
        </a:xfrm>
        <a:prstGeom prst="flowChartManualOperation">
          <a:avLst/>
        </a:prstGeom>
        <a:gradFill rotWithShape="0">
          <a:gsLst>
            <a:gs pos="0">
              <a:schemeClr val="accent4">
                <a:hueOff val="-854369"/>
                <a:satOff val="36567"/>
                <a:lumOff val="2156"/>
                <a:alphaOff val="0"/>
                <a:shade val="40000"/>
                <a:alpha val="100000"/>
                <a:satMod val="150000"/>
                <a:lumMod val="100000"/>
              </a:schemeClr>
            </a:gs>
            <a:gs pos="100000">
              <a:schemeClr val="accent4">
                <a:hueOff val="-854369"/>
                <a:satOff val="36567"/>
                <a:lumOff val="2156"/>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8142" bIns="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chemeClr val="accent2"/>
              </a:solidFill>
            </a:rPr>
            <a:t>Must include an opcode and, implicitly or explicitly, indicate the addressing mode for each operand</a:t>
          </a:r>
        </a:p>
      </dsp:txBody>
      <dsp:txXfrm rot="5400000">
        <a:off x="2756817" y="981392"/>
        <a:ext cx="2563564" cy="2944178"/>
      </dsp:txXfrm>
    </dsp:sp>
    <dsp:sp modelId="{11DA530E-381C-884C-92DD-C175D8033C96}">
      <dsp:nvSpPr>
        <dsp:cNvPr id="0" name=""/>
        <dsp:cNvSpPr/>
      </dsp:nvSpPr>
      <dsp:spPr>
        <a:xfrm rot="16200000">
          <a:off x="4340950" y="1171699"/>
          <a:ext cx="4906962" cy="2563564"/>
        </a:xfrm>
        <a:prstGeom prst="flowChartManualOperation">
          <a:avLst/>
        </a:prstGeom>
        <a:gradFill rotWithShape="0">
          <a:gsLst>
            <a:gs pos="0">
              <a:schemeClr val="accent4">
                <a:hueOff val="-1708738"/>
                <a:satOff val="73133"/>
                <a:lumOff val="4313"/>
                <a:alphaOff val="0"/>
                <a:shade val="40000"/>
                <a:alpha val="100000"/>
                <a:satMod val="150000"/>
                <a:lumMod val="100000"/>
              </a:schemeClr>
            </a:gs>
            <a:gs pos="100000">
              <a:schemeClr val="accent4">
                <a:hueOff val="-1708738"/>
                <a:satOff val="73133"/>
                <a:lumOff val="431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8142" bIns="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chemeClr val="accent2"/>
              </a:solidFill>
            </a:rPr>
            <a:t>For most instruction sets more than one instruction format is used</a:t>
          </a:r>
        </a:p>
      </dsp:txBody>
      <dsp:txXfrm rot="5400000">
        <a:off x="5512649" y="981392"/>
        <a:ext cx="2563564" cy="2944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38744-C04D-3E4E-AA73-587B41E192F1}">
      <dsp:nvSpPr>
        <dsp:cNvPr id="0" name=""/>
        <dsp:cNvSpPr/>
      </dsp:nvSpPr>
      <dsp:spPr>
        <a:xfrm>
          <a:off x="228587" y="1676388"/>
          <a:ext cx="3791510" cy="31272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35FEA2A-0066-1642-A472-449A8E0D404E}">
      <dsp:nvSpPr>
        <dsp:cNvPr id="0" name=""/>
        <dsp:cNvSpPr/>
      </dsp:nvSpPr>
      <dsp:spPr>
        <a:xfrm>
          <a:off x="1828804" y="1219192"/>
          <a:ext cx="3287503" cy="5287245"/>
        </a:xfrm>
        <a:prstGeom prst="leftCircularArrow">
          <a:avLst>
            <a:gd name="adj1" fmla="val 1811"/>
            <a:gd name="adj2" fmla="val 215986"/>
            <a:gd name="adj3" fmla="val 3871744"/>
            <a:gd name="adj4" fmla="val 10904737"/>
            <a:gd name="adj5" fmla="val 2112"/>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921A1A8-6658-C946-81EC-1BBCEEEDE982}">
      <dsp:nvSpPr>
        <dsp:cNvPr id="0" name=""/>
        <dsp:cNvSpPr/>
      </dsp:nvSpPr>
      <dsp:spPr>
        <a:xfrm>
          <a:off x="533399" y="2438394"/>
          <a:ext cx="3370231" cy="1340230"/>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rtl="0">
            <a:lnSpc>
              <a:spcPct val="90000"/>
            </a:lnSpc>
            <a:spcBef>
              <a:spcPct val="0"/>
            </a:spcBef>
            <a:spcAft>
              <a:spcPct val="35000"/>
            </a:spcAft>
            <a:buNone/>
          </a:pPr>
          <a:r>
            <a:rPr lang="en-US" sz="2200" kern="1200" dirty="0"/>
            <a:t>Referenced by means of the machine language that the processor executes</a:t>
          </a:r>
        </a:p>
      </dsp:txBody>
      <dsp:txXfrm>
        <a:off x="572653" y="2477648"/>
        <a:ext cx="3291723" cy="1261722"/>
      </dsp:txXfrm>
    </dsp:sp>
    <dsp:sp modelId="{C1F890E0-24C4-D642-8884-C9B159244FFE}">
      <dsp:nvSpPr>
        <dsp:cNvPr id="0" name=""/>
        <dsp:cNvSpPr/>
      </dsp:nvSpPr>
      <dsp:spPr>
        <a:xfrm>
          <a:off x="4752856" y="1528909"/>
          <a:ext cx="4120007" cy="46054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rtl="0">
            <a:lnSpc>
              <a:spcPct val="90000"/>
            </a:lnSpc>
            <a:spcBef>
              <a:spcPct val="0"/>
            </a:spcBef>
            <a:spcAft>
              <a:spcPct val="15000"/>
            </a:spcAft>
            <a:buChar char="•"/>
          </a:pPr>
          <a:r>
            <a:rPr lang="en-US" sz="1400" b="1" kern="1200" dirty="0">
              <a:solidFill>
                <a:schemeClr val="accent3"/>
              </a:solidFill>
            </a:rPr>
            <a:t>General purpose</a:t>
          </a:r>
        </a:p>
        <a:p>
          <a:pPr marL="228600" lvl="2" indent="-114300" algn="l" defTabSz="622300" rtl="0">
            <a:lnSpc>
              <a:spcPct val="90000"/>
            </a:lnSpc>
            <a:spcBef>
              <a:spcPct val="0"/>
            </a:spcBef>
            <a:spcAft>
              <a:spcPct val="15000"/>
            </a:spcAft>
            <a:buChar char="•"/>
          </a:pPr>
          <a:r>
            <a:rPr lang="en-US" sz="1400" kern="1200" dirty="0"/>
            <a:t>Can be assigned to a variety of functions by the programmer</a:t>
          </a:r>
        </a:p>
        <a:p>
          <a:pPr marL="114300" lvl="1" indent="-114300" algn="l" defTabSz="622300" rtl="0">
            <a:lnSpc>
              <a:spcPct val="90000"/>
            </a:lnSpc>
            <a:spcBef>
              <a:spcPct val="0"/>
            </a:spcBef>
            <a:spcAft>
              <a:spcPct val="15000"/>
            </a:spcAft>
            <a:buChar char="•"/>
          </a:pPr>
          <a:r>
            <a:rPr lang="en-US" sz="1400" b="1" kern="1200" dirty="0">
              <a:solidFill>
                <a:schemeClr val="accent3"/>
              </a:solidFill>
            </a:rPr>
            <a:t>Data</a:t>
          </a:r>
        </a:p>
        <a:p>
          <a:pPr marL="228600" lvl="2" indent="-114300" algn="l" defTabSz="622300" rtl="0">
            <a:lnSpc>
              <a:spcPct val="90000"/>
            </a:lnSpc>
            <a:spcBef>
              <a:spcPct val="0"/>
            </a:spcBef>
            <a:spcAft>
              <a:spcPct val="15000"/>
            </a:spcAft>
            <a:buChar char="•"/>
          </a:pPr>
          <a:r>
            <a:rPr lang="en-US" sz="1400" kern="1200" dirty="0"/>
            <a:t>May be used only to hold data and cannot be employed in the calculation of an operand address</a:t>
          </a:r>
        </a:p>
        <a:p>
          <a:pPr marL="114300" lvl="1" indent="-114300" algn="l" defTabSz="622300" rtl="0">
            <a:lnSpc>
              <a:spcPct val="90000"/>
            </a:lnSpc>
            <a:spcBef>
              <a:spcPct val="0"/>
            </a:spcBef>
            <a:spcAft>
              <a:spcPct val="15000"/>
            </a:spcAft>
            <a:buChar char="•"/>
          </a:pPr>
          <a:r>
            <a:rPr lang="en-US" sz="1400" b="1" kern="1200" dirty="0">
              <a:solidFill>
                <a:schemeClr val="accent3"/>
              </a:solidFill>
            </a:rPr>
            <a:t>Address</a:t>
          </a:r>
        </a:p>
        <a:p>
          <a:pPr marL="228600" lvl="2" indent="-114300" algn="l" defTabSz="622300" rtl="0">
            <a:lnSpc>
              <a:spcPct val="90000"/>
            </a:lnSpc>
            <a:spcBef>
              <a:spcPct val="0"/>
            </a:spcBef>
            <a:spcAft>
              <a:spcPct val="15000"/>
            </a:spcAft>
            <a:buChar char="•"/>
          </a:pPr>
          <a:r>
            <a:rPr lang="en-US" sz="1400" kern="1200" dirty="0"/>
            <a:t>May be somewhat general purpose or may be devoted to a particular addressing mode</a:t>
          </a:r>
        </a:p>
        <a:p>
          <a:pPr marL="228600" lvl="2" indent="-114300" algn="l" defTabSz="622300" rtl="0">
            <a:lnSpc>
              <a:spcPct val="90000"/>
            </a:lnSpc>
            <a:spcBef>
              <a:spcPct val="0"/>
            </a:spcBef>
            <a:spcAft>
              <a:spcPct val="15000"/>
            </a:spcAft>
            <a:buChar char="•"/>
          </a:pPr>
          <a:r>
            <a:rPr lang="en-US" sz="1400" kern="1200" dirty="0"/>
            <a:t>Examples:  segment pointers, index registers, stack pointer</a:t>
          </a:r>
        </a:p>
        <a:p>
          <a:pPr marL="114300" lvl="1" indent="-114300" algn="l" defTabSz="622300" rtl="0">
            <a:lnSpc>
              <a:spcPct val="90000"/>
            </a:lnSpc>
            <a:spcBef>
              <a:spcPct val="0"/>
            </a:spcBef>
            <a:spcAft>
              <a:spcPct val="15000"/>
            </a:spcAft>
            <a:buChar char="•"/>
          </a:pPr>
          <a:r>
            <a:rPr lang="en-US" sz="1400" b="1" kern="1200" dirty="0">
              <a:solidFill>
                <a:schemeClr val="accent3"/>
              </a:solidFill>
            </a:rPr>
            <a:t>Condition codes</a:t>
          </a:r>
        </a:p>
        <a:p>
          <a:pPr marL="228600" lvl="2" indent="-114300" algn="l" defTabSz="622300" rtl="0">
            <a:lnSpc>
              <a:spcPct val="90000"/>
            </a:lnSpc>
            <a:spcBef>
              <a:spcPct val="0"/>
            </a:spcBef>
            <a:spcAft>
              <a:spcPct val="15000"/>
            </a:spcAft>
            <a:buChar char="•"/>
          </a:pPr>
          <a:r>
            <a:rPr lang="en-US" sz="1400" kern="1200" dirty="0"/>
            <a:t>Also referred to as </a:t>
          </a:r>
          <a:r>
            <a:rPr lang="en-US" sz="1400" i="1" kern="1200" dirty="0"/>
            <a:t>flags</a:t>
          </a:r>
          <a:endParaRPr lang="en-US" sz="1400" kern="1200" dirty="0"/>
        </a:p>
        <a:p>
          <a:pPr marL="228600" lvl="2" indent="-114300" algn="l" defTabSz="622300" rtl="0">
            <a:lnSpc>
              <a:spcPct val="90000"/>
            </a:lnSpc>
            <a:spcBef>
              <a:spcPct val="0"/>
            </a:spcBef>
            <a:spcAft>
              <a:spcPct val="15000"/>
            </a:spcAft>
            <a:buChar char="•"/>
          </a:pPr>
          <a:r>
            <a:rPr lang="en-US" sz="1400" kern="1200" dirty="0"/>
            <a:t>Bits set by the processor hardware as the result of operations</a:t>
          </a:r>
        </a:p>
      </dsp:txBody>
      <dsp:txXfrm>
        <a:off x="4858841" y="2621786"/>
        <a:ext cx="3908037" cy="3406633"/>
      </dsp:txXfrm>
    </dsp:sp>
    <dsp:sp modelId="{1F6A97C5-F3A9-E94F-905E-0E5EEFB98187}">
      <dsp:nvSpPr>
        <dsp:cNvPr id="0" name=""/>
        <dsp:cNvSpPr/>
      </dsp:nvSpPr>
      <dsp:spPr>
        <a:xfrm>
          <a:off x="5333994" y="990606"/>
          <a:ext cx="3558526" cy="1459992"/>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rtl="0">
            <a:lnSpc>
              <a:spcPct val="90000"/>
            </a:lnSpc>
            <a:spcBef>
              <a:spcPct val="0"/>
            </a:spcBef>
            <a:spcAft>
              <a:spcPct val="35000"/>
            </a:spcAft>
            <a:buNone/>
          </a:pPr>
          <a:r>
            <a:rPr lang="en-US" sz="3600" kern="1200" dirty="0"/>
            <a:t>Categories:</a:t>
          </a:r>
        </a:p>
      </dsp:txBody>
      <dsp:txXfrm>
        <a:off x="5376756" y="1033368"/>
        <a:ext cx="3473002" cy="13744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E271E-CE66-1941-BDE4-DC011A56D099}">
      <dsp:nvSpPr>
        <dsp:cNvPr id="0" name=""/>
        <dsp:cNvSpPr/>
      </dsp:nvSpPr>
      <dsp:spPr>
        <a:xfrm>
          <a:off x="4622" y="0"/>
          <a:ext cx="2773435" cy="2384904"/>
        </a:xfrm>
        <a:prstGeom prst="up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FF95017-E622-CB47-81A6-7B8D3D03A33B}">
      <dsp:nvSpPr>
        <dsp:cNvPr id="0" name=""/>
        <dsp:cNvSpPr/>
      </dsp:nvSpPr>
      <dsp:spPr>
        <a:xfrm>
          <a:off x="2861260" y="0"/>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marL="0" lvl="0" indent="0" algn="l" defTabSz="933450" rtl="0">
            <a:lnSpc>
              <a:spcPct val="90000"/>
            </a:lnSpc>
            <a:spcBef>
              <a:spcPct val="0"/>
            </a:spcBef>
            <a:spcAft>
              <a:spcPct val="35000"/>
            </a:spcAft>
            <a:buNone/>
          </a:pPr>
          <a:r>
            <a:rPr lang="en-US" sz="2100" kern="1200" dirty="0"/>
            <a:t>Register or set of registers that contain status information</a:t>
          </a:r>
        </a:p>
      </dsp:txBody>
      <dsp:txXfrm>
        <a:off x="2861260" y="0"/>
        <a:ext cx="4706436" cy="2384904"/>
      </dsp:txXfrm>
    </dsp:sp>
    <dsp:sp modelId="{FAFFC7AD-0AC6-7C42-BAAA-78490EEA3097}">
      <dsp:nvSpPr>
        <dsp:cNvPr id="0" name=""/>
        <dsp:cNvSpPr/>
      </dsp:nvSpPr>
      <dsp:spPr>
        <a:xfrm>
          <a:off x="836653" y="2583647"/>
          <a:ext cx="2773435" cy="2384904"/>
        </a:xfrm>
        <a:prstGeom prst="down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0F573A9-C3CE-6E4D-8FF9-E946479E33E0}">
      <dsp:nvSpPr>
        <dsp:cNvPr id="0" name=""/>
        <dsp:cNvSpPr/>
      </dsp:nvSpPr>
      <dsp:spPr>
        <a:xfrm>
          <a:off x="3693291" y="2583647"/>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marL="0" lvl="0" indent="0" algn="l" defTabSz="933450" rtl="0">
            <a:lnSpc>
              <a:spcPct val="90000"/>
            </a:lnSpc>
            <a:spcBef>
              <a:spcPct val="0"/>
            </a:spcBef>
            <a:spcAft>
              <a:spcPct val="35000"/>
            </a:spcAft>
            <a:buNone/>
          </a:pPr>
          <a:r>
            <a:rPr lang="en-US" sz="2100" kern="1200" dirty="0"/>
            <a:t>Common fields or flags include:</a:t>
          </a:r>
        </a:p>
        <a:p>
          <a:pPr marL="171450" lvl="1" indent="-171450" algn="l" defTabSz="711200" rtl="0">
            <a:lnSpc>
              <a:spcPct val="90000"/>
            </a:lnSpc>
            <a:spcBef>
              <a:spcPct val="0"/>
            </a:spcBef>
            <a:spcAft>
              <a:spcPct val="15000"/>
            </a:spcAft>
            <a:buChar char="•"/>
          </a:pPr>
          <a:r>
            <a:rPr lang="en-US" sz="1600" kern="1200" dirty="0"/>
            <a:t>Sign</a:t>
          </a:r>
        </a:p>
        <a:p>
          <a:pPr marL="171450" lvl="1" indent="-171450" algn="l" defTabSz="711200" rtl="0">
            <a:lnSpc>
              <a:spcPct val="90000"/>
            </a:lnSpc>
            <a:spcBef>
              <a:spcPct val="0"/>
            </a:spcBef>
            <a:spcAft>
              <a:spcPct val="15000"/>
            </a:spcAft>
            <a:buChar char="•"/>
          </a:pPr>
          <a:r>
            <a:rPr lang="en-US" sz="1600" kern="1200" dirty="0"/>
            <a:t>Zero</a:t>
          </a:r>
        </a:p>
        <a:p>
          <a:pPr marL="171450" lvl="1" indent="-171450" algn="l" defTabSz="711200" rtl="0">
            <a:lnSpc>
              <a:spcPct val="90000"/>
            </a:lnSpc>
            <a:spcBef>
              <a:spcPct val="0"/>
            </a:spcBef>
            <a:spcAft>
              <a:spcPct val="15000"/>
            </a:spcAft>
            <a:buChar char="•"/>
          </a:pPr>
          <a:r>
            <a:rPr lang="en-US" sz="1600" kern="1200" dirty="0"/>
            <a:t>Carry</a:t>
          </a:r>
        </a:p>
        <a:p>
          <a:pPr marL="171450" lvl="1" indent="-171450" algn="l" defTabSz="711200" rtl="0">
            <a:lnSpc>
              <a:spcPct val="90000"/>
            </a:lnSpc>
            <a:spcBef>
              <a:spcPct val="0"/>
            </a:spcBef>
            <a:spcAft>
              <a:spcPct val="15000"/>
            </a:spcAft>
            <a:buChar char="•"/>
          </a:pPr>
          <a:r>
            <a:rPr lang="en-US" sz="1600" kern="1200" dirty="0"/>
            <a:t>Equal</a:t>
          </a:r>
        </a:p>
        <a:p>
          <a:pPr marL="171450" lvl="1" indent="-171450" algn="l" defTabSz="711200" rtl="0">
            <a:lnSpc>
              <a:spcPct val="90000"/>
            </a:lnSpc>
            <a:spcBef>
              <a:spcPct val="0"/>
            </a:spcBef>
            <a:spcAft>
              <a:spcPct val="15000"/>
            </a:spcAft>
            <a:buChar char="•"/>
          </a:pPr>
          <a:r>
            <a:rPr lang="en-US" sz="1600" kern="1200" dirty="0"/>
            <a:t>Overflow</a:t>
          </a:r>
        </a:p>
        <a:p>
          <a:pPr marL="171450" lvl="1" indent="-171450" algn="l" defTabSz="711200" rtl="0">
            <a:lnSpc>
              <a:spcPct val="90000"/>
            </a:lnSpc>
            <a:spcBef>
              <a:spcPct val="0"/>
            </a:spcBef>
            <a:spcAft>
              <a:spcPct val="15000"/>
            </a:spcAft>
            <a:buChar char="•"/>
          </a:pPr>
          <a:r>
            <a:rPr lang="en-US" sz="1600" kern="1200" dirty="0"/>
            <a:t>Interrupt Enable/Disable</a:t>
          </a:r>
        </a:p>
        <a:p>
          <a:pPr marL="171450" lvl="1" indent="-171450" algn="l" defTabSz="711200" rtl="0">
            <a:lnSpc>
              <a:spcPct val="90000"/>
            </a:lnSpc>
            <a:spcBef>
              <a:spcPct val="0"/>
            </a:spcBef>
            <a:spcAft>
              <a:spcPct val="15000"/>
            </a:spcAft>
            <a:buChar char="•"/>
          </a:pPr>
          <a:r>
            <a:rPr lang="en-US" sz="1600" kern="1200" dirty="0"/>
            <a:t>Supervisor</a:t>
          </a:r>
        </a:p>
      </dsp:txBody>
      <dsp:txXfrm>
        <a:off x="3693291" y="2583647"/>
        <a:ext cx="4706436" cy="23849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DDD63-D148-C04E-AE73-900A9CB76940}">
      <dsp:nvSpPr>
        <dsp:cNvPr id="0" name=""/>
        <dsp:cNvSpPr/>
      </dsp:nvSpPr>
      <dsp:spPr>
        <a:xfrm>
          <a:off x="722451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38F41A-7026-F74C-AC4B-78ED7376BF67}">
      <dsp:nvSpPr>
        <dsp:cNvPr id="0" name=""/>
        <dsp:cNvSpPr/>
      </dsp:nvSpPr>
      <dsp:spPr>
        <a:xfrm>
          <a:off x="4387201" y="1500882"/>
          <a:ext cx="2883030" cy="686030"/>
        </a:xfrm>
        <a:custGeom>
          <a:avLst/>
          <a:gdLst/>
          <a:ahLst/>
          <a:cxnLst/>
          <a:rect l="0" t="0" r="0" b="0"/>
          <a:pathLst>
            <a:path>
              <a:moveTo>
                <a:pt x="0" y="0"/>
              </a:moveTo>
              <a:lnTo>
                <a:pt x="0" y="467509"/>
              </a:lnTo>
              <a:lnTo>
                <a:pt x="2883030" y="467509"/>
              </a:lnTo>
              <a:lnTo>
                <a:pt x="288303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43EC93-7D48-5144-87AF-EB858A6B6431}">
      <dsp:nvSpPr>
        <dsp:cNvPr id="0" name=""/>
        <dsp:cNvSpPr/>
      </dsp:nvSpPr>
      <dsp:spPr>
        <a:xfrm>
          <a:off x="434148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34F9FD-5E66-6844-A538-8F42E8B33A32}">
      <dsp:nvSpPr>
        <dsp:cNvPr id="0" name=""/>
        <dsp:cNvSpPr/>
      </dsp:nvSpPr>
      <dsp:spPr>
        <a:xfrm>
          <a:off x="4341481" y="1500882"/>
          <a:ext cx="91440" cy="686030"/>
        </a:xfrm>
        <a:custGeom>
          <a:avLst/>
          <a:gdLst/>
          <a:ahLst/>
          <a:cxnLst/>
          <a:rect l="0" t="0" r="0" b="0"/>
          <a:pathLst>
            <a:path>
              <a:moveTo>
                <a:pt x="45720" y="0"/>
              </a:moveTo>
              <a:lnTo>
                <a:pt x="4572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36A106-E8E5-7842-B744-5DA305419486}">
      <dsp:nvSpPr>
        <dsp:cNvPr id="0" name=""/>
        <dsp:cNvSpPr/>
      </dsp:nvSpPr>
      <dsp:spPr>
        <a:xfrm>
          <a:off x="1458450"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366298-FD9B-5A4A-9783-59C231A2AEE2}">
      <dsp:nvSpPr>
        <dsp:cNvPr id="0" name=""/>
        <dsp:cNvSpPr/>
      </dsp:nvSpPr>
      <dsp:spPr>
        <a:xfrm>
          <a:off x="1504170" y="1500882"/>
          <a:ext cx="2883030" cy="686030"/>
        </a:xfrm>
        <a:custGeom>
          <a:avLst/>
          <a:gdLst/>
          <a:ahLst/>
          <a:cxnLst/>
          <a:rect l="0" t="0" r="0" b="0"/>
          <a:pathLst>
            <a:path>
              <a:moveTo>
                <a:pt x="2883030" y="0"/>
              </a:moveTo>
              <a:lnTo>
                <a:pt x="2883030" y="467509"/>
              </a:lnTo>
              <a:lnTo>
                <a:pt x="0" y="467509"/>
              </a:lnTo>
              <a:lnTo>
                <a:pt x="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085B36-DA72-2244-BE46-2D2FD9A8231A}">
      <dsp:nvSpPr>
        <dsp:cNvPr id="0" name=""/>
        <dsp:cNvSpPr/>
      </dsp:nvSpPr>
      <dsp:spPr>
        <a:xfrm>
          <a:off x="3207779" y="3017"/>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EA4FB93-F3AC-BD4A-A777-9351FC75EDE1}">
      <dsp:nvSpPr>
        <dsp:cNvPr id="0" name=""/>
        <dsp:cNvSpPr/>
      </dsp:nvSpPr>
      <dsp:spPr>
        <a:xfrm>
          <a:off x="3469873" y="252006"/>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Includes the following stages:</a:t>
          </a:r>
        </a:p>
      </dsp:txBody>
      <dsp:txXfrm>
        <a:off x="3513744" y="295877"/>
        <a:ext cx="2271101" cy="1410123"/>
      </dsp:txXfrm>
    </dsp:sp>
    <dsp:sp modelId="{9FB4FFB5-C11F-484E-B2AC-3F8A7722AECD}">
      <dsp:nvSpPr>
        <dsp:cNvPr id="0" name=""/>
        <dsp:cNvSpPr/>
      </dsp:nvSpPr>
      <dsp:spPr>
        <a:xfrm>
          <a:off x="32474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C89960E-E5D9-D046-8D4B-DD02582B7D3A}">
      <dsp:nvSpPr>
        <dsp:cNvPr id="0" name=""/>
        <dsp:cNvSpPr/>
      </dsp:nvSpPr>
      <dsp:spPr>
        <a:xfrm>
          <a:off x="586842"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Fetch</a:t>
          </a:r>
        </a:p>
      </dsp:txBody>
      <dsp:txXfrm>
        <a:off x="630713" y="2479772"/>
        <a:ext cx="2271101" cy="1410123"/>
      </dsp:txXfrm>
    </dsp:sp>
    <dsp:sp modelId="{553E2E5B-A13E-FF49-8C45-FB7E75BAA80F}">
      <dsp:nvSpPr>
        <dsp:cNvPr id="0" name=""/>
        <dsp:cNvSpPr/>
      </dsp:nvSpPr>
      <dsp:spPr>
        <a:xfrm>
          <a:off x="32474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B51A060-E74F-BA43-988A-F74B2DB43A08}">
      <dsp:nvSpPr>
        <dsp:cNvPr id="0" name=""/>
        <dsp:cNvSpPr/>
      </dsp:nvSpPr>
      <dsp:spPr>
        <a:xfrm>
          <a:off x="586842"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Read the next instruction from memory into the processor</a:t>
          </a:r>
        </a:p>
      </dsp:txBody>
      <dsp:txXfrm>
        <a:off x="630713" y="4663668"/>
        <a:ext cx="2271101" cy="1410123"/>
      </dsp:txXfrm>
    </dsp:sp>
    <dsp:sp modelId="{25DF7365-5D74-DF46-96B5-16D5E6DC1CCA}">
      <dsp:nvSpPr>
        <dsp:cNvPr id="0" name=""/>
        <dsp:cNvSpPr/>
      </dsp:nvSpPr>
      <dsp:spPr>
        <a:xfrm>
          <a:off x="320777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8A2C79F-E9DA-7747-88FE-4BE1B57D3E7B}">
      <dsp:nvSpPr>
        <dsp:cNvPr id="0" name=""/>
        <dsp:cNvSpPr/>
      </dsp:nvSpPr>
      <dsp:spPr>
        <a:xfrm>
          <a:off x="346987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Execute</a:t>
          </a:r>
        </a:p>
      </dsp:txBody>
      <dsp:txXfrm>
        <a:off x="3513744" y="2479772"/>
        <a:ext cx="2271101" cy="1410123"/>
      </dsp:txXfrm>
    </dsp:sp>
    <dsp:sp modelId="{2BAF6A3E-78B0-7949-A2B0-6895C6917D8B}">
      <dsp:nvSpPr>
        <dsp:cNvPr id="0" name=""/>
        <dsp:cNvSpPr/>
      </dsp:nvSpPr>
      <dsp:spPr>
        <a:xfrm>
          <a:off x="320777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AF7092A-AE27-DE44-9782-177693E2CA5C}">
      <dsp:nvSpPr>
        <dsp:cNvPr id="0" name=""/>
        <dsp:cNvSpPr/>
      </dsp:nvSpPr>
      <dsp:spPr>
        <a:xfrm>
          <a:off x="346987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Interpret the opcode and perform the indicated operation</a:t>
          </a:r>
        </a:p>
      </dsp:txBody>
      <dsp:txXfrm>
        <a:off x="3513744" y="4663668"/>
        <a:ext cx="2271101" cy="1410123"/>
      </dsp:txXfrm>
    </dsp:sp>
    <dsp:sp modelId="{C91E6CA4-2AF4-C547-9551-BEB59BE9CDA3}">
      <dsp:nvSpPr>
        <dsp:cNvPr id="0" name=""/>
        <dsp:cNvSpPr/>
      </dsp:nvSpPr>
      <dsp:spPr>
        <a:xfrm>
          <a:off x="6090810"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50E5B82-958A-1F4B-AE37-5BE92D52A0F0}">
      <dsp:nvSpPr>
        <dsp:cNvPr id="0" name=""/>
        <dsp:cNvSpPr/>
      </dsp:nvSpPr>
      <dsp:spPr>
        <a:xfrm>
          <a:off x="635290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Interrupt </a:t>
          </a:r>
        </a:p>
      </dsp:txBody>
      <dsp:txXfrm>
        <a:off x="6396774" y="2479772"/>
        <a:ext cx="2271101" cy="1410123"/>
      </dsp:txXfrm>
    </dsp:sp>
    <dsp:sp modelId="{421C3655-0911-9049-B8DE-E6E2B6DA48D6}">
      <dsp:nvSpPr>
        <dsp:cNvPr id="0" name=""/>
        <dsp:cNvSpPr/>
      </dsp:nvSpPr>
      <dsp:spPr>
        <a:xfrm>
          <a:off x="6090810"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B4CAA32-B118-204E-8081-E3E47AD463CF}">
      <dsp:nvSpPr>
        <dsp:cNvPr id="0" name=""/>
        <dsp:cNvSpPr/>
      </dsp:nvSpPr>
      <dsp:spPr>
        <a:xfrm>
          <a:off x="635290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If interrupts are enabled and an interrupt has occurred, save the current process state and service the interrupt</a:t>
          </a:r>
        </a:p>
      </dsp:txBody>
      <dsp:txXfrm>
        <a:off x="6396774" y="4663668"/>
        <a:ext cx="2271101" cy="14101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B2F7D-2FE7-D940-A78C-16267BBAB00A}">
      <dsp:nvSpPr>
        <dsp:cNvPr id="0" name=""/>
        <dsp:cNvSpPr/>
      </dsp:nvSpPr>
      <dsp:spPr>
        <a:xfrm>
          <a:off x="0" y="1296152"/>
          <a:ext cx="8352928" cy="1756995"/>
        </a:xfrm>
        <a:prstGeom prst="notchedRightArrow">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3D797B7D-59B9-E544-A302-0B69B45F05BD}">
      <dsp:nvSpPr>
        <dsp:cNvPr id="0" name=""/>
        <dsp:cNvSpPr/>
      </dsp:nvSpPr>
      <dsp:spPr>
        <a:xfrm>
          <a:off x="3670" y="0"/>
          <a:ext cx="2422675" cy="1756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rtl="0">
            <a:lnSpc>
              <a:spcPct val="90000"/>
            </a:lnSpc>
            <a:spcBef>
              <a:spcPct val="0"/>
            </a:spcBef>
            <a:spcAft>
              <a:spcPct val="35000"/>
            </a:spcAft>
            <a:buNone/>
          </a:pPr>
          <a:r>
            <a:rPr lang="en-US" sz="1700" kern="1200" dirty="0"/>
            <a:t>Similar to the use of an assembly line in a manufacturing plant</a:t>
          </a:r>
        </a:p>
      </dsp:txBody>
      <dsp:txXfrm>
        <a:off x="3670" y="0"/>
        <a:ext cx="2422675" cy="1756995"/>
      </dsp:txXfrm>
    </dsp:sp>
    <dsp:sp modelId="{807546D9-8E8B-6A4F-AC7F-C4B7428D197A}">
      <dsp:nvSpPr>
        <dsp:cNvPr id="0" name=""/>
        <dsp:cNvSpPr/>
      </dsp:nvSpPr>
      <dsp:spPr>
        <a:xfrm>
          <a:off x="995384" y="1976619"/>
          <a:ext cx="439248" cy="439248"/>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D86D1A7-993C-7244-8C6E-441273AA7777}">
      <dsp:nvSpPr>
        <dsp:cNvPr id="0" name=""/>
        <dsp:cNvSpPr/>
      </dsp:nvSpPr>
      <dsp:spPr>
        <a:xfrm>
          <a:off x="2547479" y="2635492"/>
          <a:ext cx="2422675" cy="1756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en-US" sz="1700" kern="1200" dirty="0"/>
            <a:t>New inputs are accepted at one end before previously accepted inputs appear as outputs at the other end</a:t>
          </a:r>
        </a:p>
      </dsp:txBody>
      <dsp:txXfrm>
        <a:off x="2547479" y="2635492"/>
        <a:ext cx="2422675" cy="1756995"/>
      </dsp:txXfrm>
    </dsp:sp>
    <dsp:sp modelId="{54394626-9124-C54E-AFB1-DB948AB78EEC}">
      <dsp:nvSpPr>
        <dsp:cNvPr id="0" name=""/>
        <dsp:cNvSpPr/>
      </dsp:nvSpPr>
      <dsp:spPr>
        <a:xfrm>
          <a:off x="3539193" y="1976619"/>
          <a:ext cx="439248" cy="439248"/>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D83B5BC-A42D-7444-BB11-D8D1B80CD3A9}">
      <dsp:nvSpPr>
        <dsp:cNvPr id="0" name=""/>
        <dsp:cNvSpPr/>
      </dsp:nvSpPr>
      <dsp:spPr>
        <a:xfrm>
          <a:off x="5091289" y="0"/>
          <a:ext cx="2422675" cy="1756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rtl="0">
            <a:lnSpc>
              <a:spcPct val="90000"/>
            </a:lnSpc>
            <a:spcBef>
              <a:spcPct val="0"/>
            </a:spcBef>
            <a:spcAft>
              <a:spcPct val="35000"/>
            </a:spcAft>
            <a:buNone/>
          </a:pPr>
          <a:r>
            <a:rPr lang="en-US" sz="1700" kern="1200" dirty="0"/>
            <a:t>To apply this concept to instruction execution we must recognize that an instruction has a number of stages</a:t>
          </a:r>
        </a:p>
      </dsp:txBody>
      <dsp:txXfrm>
        <a:off x="5091289" y="0"/>
        <a:ext cx="2422675" cy="1756995"/>
      </dsp:txXfrm>
    </dsp:sp>
    <dsp:sp modelId="{58494C77-8E8C-AB4D-92EC-9E2074C07624}">
      <dsp:nvSpPr>
        <dsp:cNvPr id="0" name=""/>
        <dsp:cNvSpPr/>
      </dsp:nvSpPr>
      <dsp:spPr>
        <a:xfrm>
          <a:off x="6083002" y="1976619"/>
          <a:ext cx="439248" cy="439248"/>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418A6-B3D1-1B4D-B372-84BBCCFB20B3}">
      <dsp:nvSpPr>
        <dsp:cNvPr id="0" name=""/>
        <dsp:cNvSpPr/>
      </dsp:nvSpPr>
      <dsp:spPr>
        <a:xfrm>
          <a:off x="0" y="1555372"/>
          <a:ext cx="8784976" cy="2073830"/>
        </a:xfrm>
        <a:prstGeom prst="notchedRightArrow">
          <a:avLst/>
        </a:prstGeom>
        <a:solidFill>
          <a:schemeClr val="accent1">
            <a:tint val="40000"/>
            <a:hueOff val="0"/>
            <a:satOff val="0"/>
            <a:lumOff val="0"/>
            <a:alphaOff val="0"/>
          </a:schemeClr>
        </a:solidFill>
        <a:ln w="53975">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95FBECC7-0BDA-F64E-BF06-D65A00F03C43}">
      <dsp:nvSpPr>
        <dsp:cNvPr id="0" name=""/>
        <dsp:cNvSpPr/>
      </dsp:nvSpPr>
      <dsp:spPr>
        <a:xfrm>
          <a:off x="3860"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rtl="0">
            <a:lnSpc>
              <a:spcPct val="90000"/>
            </a:lnSpc>
            <a:spcBef>
              <a:spcPct val="0"/>
            </a:spcBef>
            <a:spcAft>
              <a:spcPct val="35000"/>
            </a:spcAft>
            <a:buNone/>
          </a:pPr>
          <a:r>
            <a:rPr lang="en-US" sz="1900" kern="1200" dirty="0"/>
            <a:t>Occur when the pipeline, or some portion of the pipeline, must stall because conditions do not permit continued execution</a:t>
          </a:r>
        </a:p>
      </dsp:txBody>
      <dsp:txXfrm>
        <a:off x="3860" y="0"/>
        <a:ext cx="2547986" cy="2073830"/>
      </dsp:txXfrm>
    </dsp:sp>
    <dsp:sp modelId="{FEA28A59-43CC-CA48-91CC-049A515D183B}">
      <dsp:nvSpPr>
        <dsp:cNvPr id="0" name=""/>
        <dsp:cNvSpPr/>
      </dsp:nvSpPr>
      <dsp:spPr>
        <a:xfrm>
          <a:off x="1018624"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B43A04A-5B4D-FC49-9C8C-79D55B45C474}">
      <dsp:nvSpPr>
        <dsp:cNvPr id="0" name=""/>
        <dsp:cNvSpPr/>
      </dsp:nvSpPr>
      <dsp:spPr>
        <a:xfrm>
          <a:off x="2679246" y="3110745"/>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en-GB" sz="1900" kern="1200" dirty="0"/>
            <a:t>Also referred to as a </a:t>
          </a:r>
          <a:r>
            <a:rPr lang="en-GB" sz="1900" i="1" kern="1200" dirty="0"/>
            <a:t>pipeline bubble</a:t>
          </a:r>
        </a:p>
      </dsp:txBody>
      <dsp:txXfrm>
        <a:off x="2679246" y="3110745"/>
        <a:ext cx="2547986" cy="2073830"/>
      </dsp:txXfrm>
    </dsp:sp>
    <dsp:sp modelId="{8453DE48-C8CC-4047-8F93-D3EC13EB92CF}">
      <dsp:nvSpPr>
        <dsp:cNvPr id="0" name=""/>
        <dsp:cNvSpPr/>
      </dsp:nvSpPr>
      <dsp:spPr>
        <a:xfrm>
          <a:off x="3694010" y="2333059"/>
          <a:ext cx="518457" cy="518457"/>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E2A96DD-9A2D-304B-A545-DFFD197A19FD}">
      <dsp:nvSpPr>
        <dsp:cNvPr id="0" name=""/>
        <dsp:cNvSpPr/>
      </dsp:nvSpPr>
      <dsp:spPr>
        <a:xfrm>
          <a:off x="5354631"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marL="0" lvl="0" indent="0" algn="l" defTabSz="844550" rtl="0">
            <a:lnSpc>
              <a:spcPct val="90000"/>
            </a:lnSpc>
            <a:spcBef>
              <a:spcPct val="0"/>
            </a:spcBef>
            <a:spcAft>
              <a:spcPct val="35000"/>
            </a:spcAft>
            <a:buNone/>
          </a:pPr>
          <a:r>
            <a:rPr lang="en-US" sz="1900" kern="1200" dirty="0"/>
            <a:t>There are three types of hazards:</a:t>
          </a:r>
        </a:p>
        <a:p>
          <a:pPr marL="114300" lvl="1" indent="-114300" algn="l" defTabSz="666750" rtl="0">
            <a:lnSpc>
              <a:spcPct val="90000"/>
            </a:lnSpc>
            <a:spcBef>
              <a:spcPct val="0"/>
            </a:spcBef>
            <a:spcAft>
              <a:spcPct val="15000"/>
            </a:spcAft>
            <a:buChar char="•"/>
          </a:pPr>
          <a:r>
            <a:rPr lang="en-US" sz="1500" kern="1200" dirty="0"/>
            <a:t>Resource</a:t>
          </a:r>
        </a:p>
        <a:p>
          <a:pPr marL="114300" lvl="1" indent="-114300" algn="l" defTabSz="666750" rtl="0">
            <a:lnSpc>
              <a:spcPct val="90000"/>
            </a:lnSpc>
            <a:spcBef>
              <a:spcPct val="0"/>
            </a:spcBef>
            <a:spcAft>
              <a:spcPct val="15000"/>
            </a:spcAft>
            <a:buChar char="•"/>
          </a:pPr>
          <a:r>
            <a:rPr lang="en-US" sz="1500" kern="1200" dirty="0"/>
            <a:t>Data</a:t>
          </a:r>
        </a:p>
        <a:p>
          <a:pPr marL="114300" lvl="1" indent="-114300" algn="l" defTabSz="666750" rtl="0">
            <a:lnSpc>
              <a:spcPct val="90000"/>
            </a:lnSpc>
            <a:spcBef>
              <a:spcPct val="0"/>
            </a:spcBef>
            <a:spcAft>
              <a:spcPct val="15000"/>
            </a:spcAft>
            <a:buChar char="•"/>
          </a:pPr>
          <a:r>
            <a:rPr lang="en-US" sz="1500" kern="1200" dirty="0"/>
            <a:t>Control</a:t>
          </a:r>
        </a:p>
      </dsp:txBody>
      <dsp:txXfrm>
        <a:off x="5354631" y="0"/>
        <a:ext cx="2547986" cy="2073830"/>
      </dsp:txXfrm>
    </dsp:sp>
    <dsp:sp modelId="{183E54CD-4462-0148-8FAD-D290624DB81E}">
      <dsp:nvSpPr>
        <dsp:cNvPr id="0" name=""/>
        <dsp:cNvSpPr/>
      </dsp:nvSpPr>
      <dsp:spPr>
        <a:xfrm>
          <a:off x="6369395"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F6F8A-0906-674E-AFD4-200239B477D8}">
      <dsp:nvSpPr>
        <dsp:cNvPr id="0" name=""/>
        <dsp:cNvSpPr/>
      </dsp:nvSpPr>
      <dsp:spPr>
        <a:xfrm>
          <a:off x="0" y="0"/>
          <a:ext cx="7222402" cy="1551964"/>
        </a:xfrm>
        <a:prstGeom prst="roundRect">
          <a:avLst>
            <a:gd name="adj" fmla="val 10000"/>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solidFill>
                <a:schemeClr val="accent2"/>
              </a:solidFill>
            </a:rPr>
            <a:t>A simple pipeline suffers a penalty for a branch instruction because it must choose one of two instructions to fetch next and may make the wrong choice</a:t>
          </a:r>
          <a:endParaRPr lang="en-US" sz="2100" kern="1200" dirty="0">
            <a:solidFill>
              <a:schemeClr val="accent2"/>
            </a:solidFill>
          </a:endParaRPr>
        </a:p>
      </dsp:txBody>
      <dsp:txXfrm>
        <a:off x="45455" y="45455"/>
        <a:ext cx="5547712" cy="1461054"/>
      </dsp:txXfrm>
    </dsp:sp>
    <dsp:sp modelId="{161F44EF-0492-E941-886C-60773EAAC415}">
      <dsp:nvSpPr>
        <dsp:cNvPr id="0" name=""/>
        <dsp:cNvSpPr/>
      </dsp:nvSpPr>
      <dsp:spPr>
        <a:xfrm>
          <a:off x="637270" y="1810625"/>
          <a:ext cx="7222402" cy="1551964"/>
        </a:xfrm>
        <a:prstGeom prst="roundRect">
          <a:avLst>
            <a:gd name="adj" fmla="val 10000"/>
          </a:avLst>
        </a:prstGeom>
        <a:gradFill rotWithShape="0">
          <a:gsLst>
            <a:gs pos="0">
              <a:schemeClr val="accent3">
                <a:hueOff val="-5400000"/>
                <a:satOff val="0"/>
                <a:lumOff val="0"/>
                <a:alphaOff val="0"/>
                <a:shade val="40000"/>
                <a:alpha val="100000"/>
                <a:satMod val="150000"/>
                <a:lumMod val="100000"/>
              </a:schemeClr>
            </a:gs>
            <a:gs pos="100000">
              <a:schemeClr val="accent3">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solidFill>
                <a:schemeClr val="accent2"/>
              </a:solidFill>
            </a:rPr>
            <a:t>A brute-force approach is to replicate the initial portions of the pipeline and allow the pipeline to fetch both instructions, making use of two streams</a:t>
          </a:r>
          <a:endParaRPr lang="en-US" sz="2100" kern="1200" dirty="0">
            <a:solidFill>
              <a:schemeClr val="accent2"/>
            </a:solidFill>
          </a:endParaRPr>
        </a:p>
      </dsp:txBody>
      <dsp:txXfrm>
        <a:off x="682725" y="1856080"/>
        <a:ext cx="5485444" cy="1461054"/>
      </dsp:txXfrm>
    </dsp:sp>
    <dsp:sp modelId="{B1F79EE3-7A7D-C44F-9D34-BEFD90CE1B1A}">
      <dsp:nvSpPr>
        <dsp:cNvPr id="0" name=""/>
        <dsp:cNvSpPr/>
      </dsp:nvSpPr>
      <dsp:spPr>
        <a:xfrm>
          <a:off x="1274541" y="3621251"/>
          <a:ext cx="7222402" cy="1551964"/>
        </a:xfrm>
        <a:prstGeom prst="roundRect">
          <a:avLst>
            <a:gd name="adj" fmla="val 10000"/>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solidFill>
                <a:schemeClr val="accent2"/>
              </a:solidFill>
            </a:rPr>
            <a:t>Drawbacks:</a:t>
          </a:r>
          <a:endParaRPr lang="en-US" sz="21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a:solidFill>
                <a:schemeClr val="accent2"/>
              </a:solidFill>
            </a:rPr>
            <a:t>With multiple pipelines there are contention delays for access to the registers and to memory</a:t>
          </a:r>
          <a:endParaRPr lang="en-US" sz="16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a:solidFill>
                <a:schemeClr val="accent2"/>
              </a:solidFill>
            </a:rPr>
            <a:t>Additional branch instructions may enter the pipeline before the original branch decision is resolved</a:t>
          </a:r>
          <a:endParaRPr lang="en-US" sz="1600" kern="1200" dirty="0">
            <a:solidFill>
              <a:schemeClr val="accent2"/>
            </a:solidFill>
          </a:endParaRPr>
        </a:p>
      </dsp:txBody>
      <dsp:txXfrm>
        <a:off x="1319996" y="3666706"/>
        <a:ext cx="5485444" cy="1461054"/>
      </dsp:txXfrm>
    </dsp:sp>
    <dsp:sp modelId="{3ED912AA-9F9D-CD47-B60C-545F31A5E796}">
      <dsp:nvSpPr>
        <dsp:cNvPr id="0" name=""/>
        <dsp:cNvSpPr/>
      </dsp:nvSpPr>
      <dsp:spPr>
        <a:xfrm>
          <a:off x="6213625" y="1176906"/>
          <a:ext cx="1008777" cy="100877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440600" y="1176906"/>
        <a:ext cx="554827" cy="759105"/>
      </dsp:txXfrm>
    </dsp:sp>
    <dsp:sp modelId="{0D29E717-2597-8D46-AD2C-467DADE43F0B}">
      <dsp:nvSpPr>
        <dsp:cNvPr id="0" name=""/>
        <dsp:cNvSpPr/>
      </dsp:nvSpPr>
      <dsp:spPr>
        <a:xfrm>
          <a:off x="6850896" y="2977185"/>
          <a:ext cx="1008777" cy="1008777"/>
        </a:xfrm>
        <a:prstGeom prst="downArrow">
          <a:avLst>
            <a:gd name="adj1" fmla="val 55000"/>
            <a:gd name="adj2" fmla="val 45000"/>
          </a:avLst>
        </a:prstGeom>
        <a:solidFill>
          <a:schemeClr val="accent3">
            <a:tint val="40000"/>
            <a:alpha val="90000"/>
            <a:hueOff val="-1080000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077871" y="2977185"/>
        <a:ext cx="554827" cy="7591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7E74-4791-3E40-B146-9CC610B80177}">
      <dsp:nvSpPr>
        <dsp:cNvPr id="0" name=""/>
        <dsp:cNvSpPr/>
      </dsp:nvSpPr>
      <dsp:spPr>
        <a:xfrm>
          <a:off x="1737518" y="0"/>
          <a:ext cx="5668963" cy="5668963"/>
        </a:xfrm>
        <a:prstGeom prst="quadArrow">
          <a:avLst>
            <a:gd name="adj1" fmla="val 2000"/>
            <a:gd name="adj2" fmla="val 4000"/>
            <a:gd name="adj3" fmla="val 5000"/>
          </a:avLst>
        </a:prstGeom>
        <a:solidFill>
          <a:schemeClr val="accent3">
            <a:lumMod val="60000"/>
            <a:lumOff val="4000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8183A7BA-751A-B84D-98A4-1CFF3FB73852}">
      <dsp:nvSpPr>
        <dsp:cNvPr id="0" name=""/>
        <dsp:cNvSpPr/>
      </dsp:nvSpPr>
      <dsp:spPr>
        <a:xfrm>
          <a:off x="2106001" y="368482"/>
          <a:ext cx="2267585" cy="2267585"/>
        </a:xfrm>
        <a:prstGeom prst="round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accent2"/>
              </a:solidFill>
              <a:effectLst>
                <a:outerShdw blurRad="38100" dist="38100" dir="2700000" algn="tl">
                  <a:srgbClr val="000000">
                    <a:alpha val="43137"/>
                  </a:srgbClr>
                </a:outerShdw>
              </a:effectLst>
            </a:rPr>
            <a:t>ARM architecture supports seven execution modes</a:t>
          </a:r>
        </a:p>
      </dsp:txBody>
      <dsp:txXfrm>
        <a:off x="2216695" y="479176"/>
        <a:ext cx="2046197" cy="2046197"/>
      </dsp:txXfrm>
    </dsp:sp>
    <dsp:sp modelId="{0D3592DF-EB4F-9943-B973-EF43EEC77EFC}">
      <dsp:nvSpPr>
        <dsp:cNvPr id="0" name=""/>
        <dsp:cNvSpPr/>
      </dsp:nvSpPr>
      <dsp:spPr>
        <a:xfrm>
          <a:off x="4770413" y="368482"/>
          <a:ext cx="2267585" cy="2267585"/>
        </a:xfrm>
        <a:prstGeom prst="roundRect">
          <a:avLst/>
        </a:prstGeom>
        <a:gradFill rotWithShape="0">
          <a:gsLst>
            <a:gs pos="0">
              <a:schemeClr val="accent3">
                <a:hueOff val="-3600000"/>
                <a:satOff val="0"/>
                <a:lumOff val="0"/>
                <a:alphaOff val="0"/>
                <a:shade val="40000"/>
                <a:alpha val="100000"/>
                <a:satMod val="150000"/>
                <a:lumMod val="100000"/>
              </a:schemeClr>
            </a:gs>
            <a:gs pos="100000">
              <a:schemeClr val="accent3">
                <a:hueOff val="-36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a:solidFill>
                <a:schemeClr val="accent2"/>
              </a:solidFill>
              <a:effectLst>
                <a:outerShdw blurRad="38100" dist="38100" dir="2700000" algn="tl">
                  <a:srgbClr val="000000">
                    <a:alpha val="43137"/>
                  </a:srgbClr>
                </a:outerShdw>
              </a:effectLst>
            </a:rPr>
            <a:t>Most application programs execute in user mode</a:t>
          </a:r>
        </a:p>
        <a:p>
          <a:pPr marL="114300" lvl="1" indent="-114300" algn="l" defTabSz="533400" rtl="0">
            <a:lnSpc>
              <a:spcPct val="90000"/>
            </a:lnSpc>
            <a:spcBef>
              <a:spcPct val="0"/>
            </a:spcBef>
            <a:spcAft>
              <a:spcPct val="15000"/>
            </a:spcAft>
            <a:buChar char="•"/>
          </a:pPr>
          <a:r>
            <a:rPr lang="en-US" sz="1200" kern="1200" dirty="0">
              <a:solidFill>
                <a:schemeClr val="accent2"/>
              </a:solidFill>
              <a:effectLst>
                <a:outerShdw blurRad="38100" dist="38100" dir="2700000" algn="tl">
                  <a:srgbClr val="000000">
                    <a:alpha val="43137"/>
                  </a:srgbClr>
                </a:outerShdw>
              </a:effectLst>
            </a:rPr>
            <a:t>While the processor is in user mode the program being executed is unable to access protected system resources or to change mode, other than by causing an exception to occur</a:t>
          </a:r>
        </a:p>
      </dsp:txBody>
      <dsp:txXfrm>
        <a:off x="4881107" y="479176"/>
        <a:ext cx="2046197" cy="2046197"/>
      </dsp:txXfrm>
    </dsp:sp>
    <dsp:sp modelId="{A54A9365-B66B-5043-A58D-CC1B872E299A}">
      <dsp:nvSpPr>
        <dsp:cNvPr id="0" name=""/>
        <dsp:cNvSpPr/>
      </dsp:nvSpPr>
      <dsp:spPr>
        <a:xfrm>
          <a:off x="2106001" y="3032895"/>
          <a:ext cx="2267585" cy="2267585"/>
        </a:xfrm>
        <a:prstGeom prst="roundRect">
          <a:avLst/>
        </a:prstGeom>
        <a:gradFill rotWithShape="0">
          <a:gsLst>
            <a:gs pos="0">
              <a:schemeClr val="accent3">
                <a:hueOff val="-7200000"/>
                <a:satOff val="0"/>
                <a:lumOff val="0"/>
                <a:alphaOff val="0"/>
                <a:shade val="40000"/>
                <a:alpha val="100000"/>
                <a:satMod val="150000"/>
                <a:lumMod val="100000"/>
              </a:schemeClr>
            </a:gs>
            <a:gs pos="100000">
              <a:schemeClr val="accent3">
                <a:hueOff val="-72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solidFill>
                <a:schemeClr val="accent2"/>
              </a:solidFill>
              <a:effectLst>
                <a:outerShdw blurRad="38100" dist="38100" dir="2700000" algn="tl">
                  <a:srgbClr val="000000">
                    <a:alpha val="43137"/>
                  </a:srgbClr>
                </a:outerShdw>
              </a:effectLst>
            </a:rPr>
            <a:t>Remaining six execution modes are referred to as privileged modes</a:t>
          </a:r>
        </a:p>
        <a:p>
          <a:pPr marL="114300" lvl="1" indent="-114300" algn="l" defTabSz="622300" rtl="0">
            <a:lnSpc>
              <a:spcPct val="90000"/>
            </a:lnSpc>
            <a:spcBef>
              <a:spcPct val="0"/>
            </a:spcBef>
            <a:spcAft>
              <a:spcPct val="15000"/>
            </a:spcAft>
            <a:buChar char="•"/>
          </a:pPr>
          <a:r>
            <a:rPr lang="en-US" sz="1400" kern="1200" dirty="0">
              <a:solidFill>
                <a:schemeClr val="accent2"/>
              </a:solidFill>
              <a:effectLst>
                <a:outerShdw blurRad="38100" dist="38100" dir="2700000" algn="tl">
                  <a:srgbClr val="000000">
                    <a:alpha val="43137"/>
                  </a:srgbClr>
                </a:outerShdw>
              </a:effectLst>
            </a:rPr>
            <a:t>These modes are used to run system software</a:t>
          </a:r>
        </a:p>
      </dsp:txBody>
      <dsp:txXfrm>
        <a:off x="2216695" y="3143589"/>
        <a:ext cx="2046197" cy="2046197"/>
      </dsp:txXfrm>
    </dsp:sp>
    <dsp:sp modelId="{20A77D24-6C97-2D40-956E-48152CC1DAA6}">
      <dsp:nvSpPr>
        <dsp:cNvPr id="0" name=""/>
        <dsp:cNvSpPr/>
      </dsp:nvSpPr>
      <dsp:spPr>
        <a:xfrm>
          <a:off x="4770413" y="3032895"/>
          <a:ext cx="2267585" cy="2267585"/>
        </a:xfrm>
        <a:prstGeom prst="round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solidFill>
                <a:schemeClr val="accent2"/>
              </a:solidFill>
              <a:effectLst>
                <a:outerShdw blurRad="38100" dist="38100" dir="2700000" algn="tl">
                  <a:srgbClr val="000000">
                    <a:alpha val="43137"/>
                  </a:srgbClr>
                </a:outerShdw>
              </a:effectLst>
            </a:rPr>
            <a:t>Advantages to defining so many different privileged modes</a:t>
          </a:r>
        </a:p>
        <a:p>
          <a:pPr marL="57150" lvl="1" indent="-57150" algn="l" defTabSz="488950" rtl="0">
            <a:lnSpc>
              <a:spcPct val="90000"/>
            </a:lnSpc>
            <a:spcBef>
              <a:spcPct val="0"/>
            </a:spcBef>
            <a:spcAft>
              <a:spcPct val="15000"/>
            </a:spcAft>
            <a:buChar char="•"/>
          </a:pPr>
          <a:r>
            <a:rPr lang="en-US" sz="1100" kern="1200" dirty="0">
              <a:solidFill>
                <a:schemeClr val="accent2"/>
              </a:solidFill>
              <a:effectLst>
                <a:outerShdw blurRad="38100" dist="38100" dir="2700000" algn="tl">
                  <a:srgbClr val="000000">
                    <a:alpha val="43137"/>
                  </a:srgbClr>
                </a:outerShdw>
              </a:effectLst>
            </a:rPr>
            <a:t>The OS can tailor the use of system software to a variety of circumstances</a:t>
          </a:r>
        </a:p>
        <a:p>
          <a:pPr marL="57150" lvl="1" indent="-57150" algn="l" defTabSz="488950" rtl="0">
            <a:lnSpc>
              <a:spcPct val="90000"/>
            </a:lnSpc>
            <a:spcBef>
              <a:spcPct val="0"/>
            </a:spcBef>
            <a:spcAft>
              <a:spcPct val="15000"/>
            </a:spcAft>
            <a:buChar char="•"/>
          </a:pPr>
          <a:r>
            <a:rPr lang="en-US" sz="1100" kern="1200" dirty="0">
              <a:solidFill>
                <a:schemeClr val="accent2"/>
              </a:solidFill>
              <a:effectLst>
                <a:outerShdw blurRad="38100" dist="38100" dir="2700000" algn="tl">
                  <a:srgbClr val="000000">
                    <a:alpha val="43137"/>
                  </a:srgbClr>
                </a:outerShdw>
              </a:effectLst>
            </a:rPr>
            <a:t>Certain registers are dedicated for use for each of the privileged modes, allows swifter changes in context</a:t>
          </a:r>
        </a:p>
      </dsp:txBody>
      <dsp:txXfrm>
        <a:off x="4881107" y="3143589"/>
        <a:ext cx="2046197" cy="204619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086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3270250" y="514350"/>
            <a:ext cx="3386138" cy="25400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1323552" y="3228896"/>
            <a:ext cx="7279535" cy="3058954"/>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8702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625095" y="6457791"/>
            <a:ext cx="4301543" cy="339884"/>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3270250" y="514350"/>
            <a:ext cx="3386138" cy="25400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14 “Processor Structure and Function</a:t>
            </a:r>
            <a:r>
              <a:rPr lang="en-US" baseline="0" dirty="0">
                <a:latin typeface="Times New Roman" pitchFamily="-110" charset="0"/>
              </a:rPr>
              <a:t> </a:t>
            </a:r>
            <a:r>
              <a:rPr lang="en-US" dirty="0">
                <a:latin typeface="Times New Roman" pitchFamily="-110" charset="0"/>
              </a:rPr>
              <a:t>”.</a:t>
            </a:r>
            <a:endParaRPr lang="en-AU" dirty="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 is a simplified view of a processor, indicating its connection to the rest of the system via the system bus. A similar interface would be needed for any of the interconnection structures described in Chapter 3. The reader will recall that the major components of the processor are an </a:t>
            </a:r>
            <a:r>
              <a:rPr lang="en-US" sz="1200" i="1" kern="1200" dirty="0">
                <a:solidFill>
                  <a:schemeClr val="tx1"/>
                </a:solidFill>
                <a:latin typeface="Times New Roman" pitchFamily="-1" charset="0"/>
                <a:ea typeface="+mn-ea"/>
                <a:cs typeface="+mn-cs"/>
              </a:rPr>
              <a:t>arithmetic and logic unit </a:t>
            </a:r>
            <a:r>
              <a:rPr lang="en-US" sz="1200" kern="1200" dirty="0">
                <a:solidFill>
                  <a:schemeClr val="tx1"/>
                </a:solidFill>
                <a:latin typeface="Times New Roman" pitchFamily="-1" charset="0"/>
                <a:ea typeface="+mn-ea"/>
                <a:cs typeface="+mn-cs"/>
              </a:rPr>
              <a:t>(ALU) and a </a:t>
            </a:r>
            <a:r>
              <a:rPr lang="en-US" sz="1200" i="1" kern="1200" dirty="0">
                <a:solidFill>
                  <a:schemeClr val="tx1"/>
                </a:solidFill>
                <a:latin typeface="Times New Roman" pitchFamily="-1" charset="0"/>
                <a:ea typeface="+mn-ea"/>
                <a:cs typeface="+mn-cs"/>
              </a:rPr>
              <a:t>control unit </a:t>
            </a:r>
            <a:r>
              <a:rPr lang="en-US" sz="1200" kern="1200" dirty="0">
                <a:solidFill>
                  <a:schemeClr val="tx1"/>
                </a:solidFill>
                <a:latin typeface="Times New Roman" pitchFamily="-1" charset="0"/>
                <a:ea typeface="+mn-ea"/>
                <a:cs typeface="+mn-cs"/>
              </a:rPr>
              <a:t>(CU). The ALU does the actual computation or processing of data. The control unit controls the movement of data and instructions into and out of the processor and controls the operation of the ALU. In addition, the figure shows a minimal internal memory, consisting of a set of storage locations, called </a:t>
            </a:r>
            <a:r>
              <a:rPr lang="en-US" sz="1200" i="1" kern="1200" dirty="0">
                <a:solidFill>
                  <a:schemeClr val="tx1"/>
                </a:solidFill>
                <a:latin typeface="Times New Roman" pitchFamily="-1" charset="0"/>
                <a:ea typeface="+mn-ea"/>
                <a:cs typeface="+mn-cs"/>
              </a:rPr>
              <a:t>registers. </a:t>
            </a:r>
            <a:endParaRPr lang="en-US" dirty="0"/>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14.2 is a slightly more detailed view of the processor. The data transfer and logic control paths are indicated, including an element labeled </a:t>
            </a:r>
            <a:r>
              <a:rPr lang="en-US" sz="1200" i="1" kern="1200" dirty="0">
                <a:solidFill>
                  <a:schemeClr val="tx1"/>
                </a:solidFill>
                <a:latin typeface="Times New Roman" pitchFamily="-1" charset="0"/>
                <a:ea typeface="+mn-ea"/>
                <a:cs typeface="+mn-cs"/>
              </a:rPr>
              <a:t>internal  processor bus. </a:t>
            </a:r>
            <a:r>
              <a:rPr lang="en-US" sz="1200" kern="1200" dirty="0">
                <a:solidFill>
                  <a:schemeClr val="tx1"/>
                </a:solidFill>
                <a:latin typeface="Times New Roman" pitchFamily="-1" charset="0"/>
                <a:ea typeface="+mn-ea"/>
                <a:cs typeface="+mn-cs"/>
              </a:rPr>
              <a:t>This element is needed to transfer data between the various registers and the ALU because the ALU in fact operates only on data in the internal processor memory. The figure also shows typical basic elements of the ALU. Note the similarity between the internal structure of the computer as a whole and the internal structure of the processor. In both cases, there is a small collection of major elements (computer: processor, I/O, memory; processor: control unit, ALU, registers) connected by data paths. </a:t>
            </a:r>
            <a:endParaRPr lang="en-US" dirty="0"/>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79"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23</a:t>
            </a:r>
          </a:p>
        </p:txBody>
      </p:sp>
      <p:sp>
        <p:nvSpPr>
          <p:cNvPr id="50180"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1"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2" name="Rectangle 6"/>
          <p:cNvSpPr>
            <a:spLocks noGrp="1" noRot="1" noChangeAspect="1" noChangeArrowheads="1" noTextEdit="1"/>
          </p:cNvSpPr>
          <p:nvPr>
            <p:ph type="sldImg"/>
          </p:nvPr>
        </p:nvSpPr>
        <p:spPr>
          <a:xfrm>
            <a:off x="3270250" y="514350"/>
            <a:ext cx="3386138" cy="2540000"/>
          </a:xfrm>
          <a:ln cap="flat"/>
        </p:spPr>
      </p:sp>
      <p:sp>
        <p:nvSpPr>
          <p:cNvPr id="5018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As we discussed in Chapter 4, a computer system employs a memory hierarchy. At higher levels of the hierarchy, memory is faster, smaller, and more expensive (per bit). Within the processor, there is a set of registers that function as a level of memory above main memory and cache in the hierarchy. The registers in the processor perform two roles: </a:t>
            </a:r>
            <a:endParaRPr lang="en-US" dirty="0"/>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User-visible registers: Enable the machine- or assembly language programmer to minimize main memory references by optimizing use of registers.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Control and status registers: </a:t>
            </a:r>
            <a:r>
              <a:rPr lang="en-US" sz="1200" kern="1200" dirty="0">
                <a:solidFill>
                  <a:schemeClr val="tx1"/>
                </a:solidFill>
                <a:latin typeface="Times New Roman" pitchFamily="-1" charset="0"/>
                <a:ea typeface="+mn-ea"/>
                <a:cs typeface="+mn-cs"/>
              </a:rPr>
              <a:t>Used by the control unit to control the operation of the processor and by privileged, operating system programs to control the execution of programs.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There is not a clean separation of registers into these two categories. For example, on some machines the program counter is user visible (e.g., x86), but on many it is not. For purposes of the following discussion, however, we will use these categories. </a:t>
            </a:r>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7"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24</a:t>
            </a:r>
          </a:p>
        </p:txBody>
      </p:sp>
      <p:sp>
        <p:nvSpPr>
          <p:cNvPr id="52228"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9"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30" name="Rectangle 6"/>
          <p:cNvSpPr>
            <a:spLocks noGrp="1" noRot="1" noChangeAspect="1" noChangeArrowheads="1" noTextEdit="1"/>
          </p:cNvSpPr>
          <p:nvPr>
            <p:ph type="sldImg"/>
          </p:nvPr>
        </p:nvSpPr>
        <p:spPr>
          <a:xfrm>
            <a:off x="3270250" y="514350"/>
            <a:ext cx="3386138" cy="2540000"/>
          </a:xfrm>
          <a:ln cap="flat"/>
        </p:spPr>
      </p:sp>
      <p:sp>
        <p:nvSpPr>
          <p:cNvPr id="5223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user-visible register is one that may be referenced by means of the machine language that the processor executes. We can characterize these in the following categories: </a:t>
            </a:r>
            <a:endParaRPr lang="en-US" dirty="0"/>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General purpose </a:t>
            </a:r>
          </a:p>
          <a:p>
            <a:pPr lvl="1"/>
            <a:r>
              <a:rPr lang="en-US" sz="1200" kern="1200" dirty="0">
                <a:solidFill>
                  <a:schemeClr val="tx1"/>
                </a:solidFill>
                <a:latin typeface="Times New Roman" pitchFamily="-1" charset="0"/>
                <a:ea typeface="ＭＳ Ｐゴシック" pitchFamily="-1" charset="-128"/>
                <a:cs typeface="+mn-cs"/>
              </a:rPr>
              <a:t>Data </a:t>
            </a:r>
          </a:p>
          <a:p>
            <a:pPr lvl="1"/>
            <a:r>
              <a:rPr lang="en-US" sz="1200" kern="1200" dirty="0">
                <a:solidFill>
                  <a:schemeClr val="tx1"/>
                </a:solidFill>
                <a:latin typeface="Times New Roman" pitchFamily="-1" charset="0"/>
                <a:ea typeface="ＭＳ Ｐゴシック" pitchFamily="-1" charset="-128"/>
                <a:cs typeface="+mn-cs"/>
              </a:rPr>
              <a:t>Address </a:t>
            </a:r>
          </a:p>
          <a:p>
            <a:pPr lvl="1"/>
            <a:r>
              <a:rPr lang="en-US" sz="1200" kern="1200" dirty="0">
                <a:solidFill>
                  <a:schemeClr val="tx1"/>
                </a:solidFill>
                <a:latin typeface="Times New Roman" pitchFamily="-1" charset="0"/>
                <a:ea typeface="ＭＳ Ｐゴシック" pitchFamily="-1" charset="-128"/>
                <a:cs typeface="+mn-cs"/>
              </a:rPr>
              <a:t>Condition codes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General-purpose registers </a:t>
            </a:r>
            <a:r>
              <a:rPr lang="en-US" sz="1200" kern="1200" dirty="0">
                <a:solidFill>
                  <a:schemeClr val="tx1"/>
                </a:solidFill>
                <a:latin typeface="Times New Roman" pitchFamily="-1" charset="0"/>
                <a:ea typeface="ＭＳ Ｐゴシック" pitchFamily="-1" charset="-128"/>
                <a:cs typeface="+mn-cs"/>
              </a:rPr>
              <a:t>can be assigned to a variety of functions by the programmer. Sometimes their use within the instruction set is orthogonal to the operation. That is, any general-purpose register can contain the operand for any opcode. This provides true general-purpose register use. Often, however, there are restrictions. For example, there may be dedicated registers for floating-point and stack operations. </a:t>
            </a:r>
          </a:p>
          <a:p>
            <a:pPr lvl="1"/>
            <a:endParaRPr lang="en-US" sz="1200" kern="1200" dirty="0">
              <a:solidFill>
                <a:schemeClr val="tx1"/>
              </a:solidFill>
              <a:latin typeface="Times New Roman" pitchFamily="-1" charset="0"/>
              <a:ea typeface="ＭＳ Ｐゴシック" pitchFamily="-1" charset="-128"/>
              <a:cs typeface="+mn-cs"/>
            </a:endParaRP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ＭＳ Ｐゴシック" pitchFamily="-1" charset="-128"/>
                <a:cs typeface="+mn-cs"/>
              </a:rPr>
              <a:t>In some cases, general-purpose registers can be used for addressing functions (e.g., register indirect, displacement). In other cases, there is a partial or clean separation between data registers and address registers. </a:t>
            </a:r>
            <a:r>
              <a:rPr lang="en-US" sz="1200" b="1" kern="1200" dirty="0">
                <a:solidFill>
                  <a:schemeClr val="tx1"/>
                </a:solidFill>
                <a:latin typeface="Times New Roman" pitchFamily="-1" charset="0"/>
                <a:ea typeface="ＭＳ Ｐゴシック" pitchFamily="-1" charset="-128"/>
                <a:cs typeface="+mn-cs"/>
              </a:rPr>
              <a:t>Data registers </a:t>
            </a:r>
            <a:r>
              <a:rPr lang="en-US" sz="1200" kern="1200" dirty="0">
                <a:solidFill>
                  <a:schemeClr val="tx1"/>
                </a:solidFill>
                <a:latin typeface="Times New Roman" pitchFamily="-1" charset="0"/>
                <a:ea typeface="ＭＳ Ｐゴシック" pitchFamily="-1" charset="-128"/>
                <a:cs typeface="+mn-cs"/>
              </a:rPr>
              <a:t>may be used only to hold data and cannot be employed in the calculation of an operand address. </a:t>
            </a:r>
          </a:p>
          <a:p>
            <a:pPr lvl="1"/>
            <a:endParaRPr lang="en-US" sz="1200" kern="1200" dirty="0">
              <a:solidFill>
                <a:schemeClr val="tx1"/>
              </a:solidFill>
              <a:latin typeface="Times New Roman" pitchFamily="-1" charset="0"/>
              <a:ea typeface="ＭＳ Ｐゴシック" pitchFamily="-1" charset="-128"/>
              <a:cs typeface="+mn-cs"/>
            </a:endParaRPr>
          </a:p>
          <a:p>
            <a:r>
              <a:rPr lang="en-US" sz="1200" b="1" kern="1200" dirty="0">
                <a:solidFill>
                  <a:schemeClr val="tx1"/>
                </a:solidFill>
                <a:latin typeface="Times New Roman" pitchFamily="-1" charset="0"/>
                <a:ea typeface="+mn-ea"/>
                <a:cs typeface="+mn-cs"/>
              </a:rPr>
              <a:t>Address registers </a:t>
            </a:r>
            <a:r>
              <a:rPr lang="en-US" sz="1200" kern="1200" dirty="0">
                <a:solidFill>
                  <a:schemeClr val="tx1"/>
                </a:solidFill>
                <a:latin typeface="Times New Roman" pitchFamily="-1" charset="0"/>
                <a:ea typeface="+mn-ea"/>
                <a:cs typeface="+mn-cs"/>
              </a:rPr>
              <a:t>may themselves be somewhat general purpose, or they may be </a:t>
            </a:r>
            <a:endParaRPr lang="en-US" dirty="0"/>
          </a:p>
          <a:p>
            <a:r>
              <a:rPr lang="en-US" sz="1200" kern="1200" dirty="0">
                <a:solidFill>
                  <a:schemeClr val="tx1"/>
                </a:solidFill>
                <a:latin typeface="Times New Roman" pitchFamily="-1" charset="0"/>
                <a:ea typeface="+mn-ea"/>
                <a:cs typeface="+mn-cs"/>
              </a:rPr>
              <a:t>devoted to a particular addressing mode. Examples include the following: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Segment pointers: </a:t>
            </a:r>
            <a:r>
              <a:rPr lang="en-US" sz="1200" kern="1200" dirty="0">
                <a:solidFill>
                  <a:schemeClr val="tx1"/>
                </a:solidFill>
                <a:latin typeface="Times New Roman" pitchFamily="-1" charset="0"/>
                <a:ea typeface="+mn-ea"/>
                <a:cs typeface="+mn-cs"/>
              </a:rPr>
              <a:t>In a machine with segmented addressing (see Section 8.3), a segment register holds the address of the base of the segment. There may be multiple registers: for example, one for the operating system and one for the current process.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Index registers: </a:t>
            </a:r>
            <a:r>
              <a:rPr lang="en-US" sz="1200" kern="1200" dirty="0">
                <a:solidFill>
                  <a:schemeClr val="tx1"/>
                </a:solidFill>
                <a:latin typeface="Times New Roman" pitchFamily="-1" charset="0"/>
                <a:ea typeface="+mn-ea"/>
                <a:cs typeface="+mn-cs"/>
              </a:rPr>
              <a:t>These are used for indexed addressing and may be autoindexed.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Stack pointer: </a:t>
            </a:r>
            <a:r>
              <a:rPr lang="en-US" sz="1200" kern="1200" dirty="0">
                <a:solidFill>
                  <a:schemeClr val="tx1"/>
                </a:solidFill>
                <a:latin typeface="Times New Roman" pitchFamily="-1" charset="0"/>
                <a:ea typeface="+mn-ea"/>
                <a:cs typeface="+mn-cs"/>
              </a:rPr>
              <a:t>If there is user-visible stack addressing, then typically there is a dedicated register that points to the top of the stack. This allows implicit ad- dressing; that is, push, pop, and other stack instructions need not contain an explicit stack operand. </a:t>
            </a:r>
          </a:p>
          <a:p>
            <a:pPr lvl="1"/>
            <a:endParaRPr lang="en-US" sz="1200" b="1" kern="1200" dirty="0">
              <a:solidFill>
                <a:schemeClr val="tx1"/>
              </a:solidFill>
              <a:latin typeface="Times New Roman" pitchFamily="-1" charset="0"/>
              <a:ea typeface="ＭＳ Ｐゴシック" pitchFamily="-1" charset="-128"/>
              <a:cs typeface="+mn-cs"/>
            </a:endParaRPr>
          </a:p>
          <a:p>
            <a:r>
              <a:rPr lang="en-US" sz="1200" kern="1200" dirty="0">
                <a:solidFill>
                  <a:schemeClr val="tx1"/>
                </a:solidFill>
                <a:latin typeface="Times New Roman" pitchFamily="-1" charset="0"/>
                <a:ea typeface="+mn-ea"/>
                <a:cs typeface="+mn-cs"/>
              </a:rPr>
              <a:t>There are several design issues to be addressed here. An important issue is whether to use completely general-purpose registers or to specialize their use. We have already touched on this issue in the preceding chapter because it affects instruction set design. With the use of specialized registers, it can generally be implicit in the opcode which type of register a certain operand specifier refers to. The operand specifier must only identify one of a set of specialized registers rather than one out of all the registers, thus saving bits. On the other hand, this specialization limits the programmer’s flexibility.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Another design issue is the number of registers, either general purpose or data plus address, to be provided. Again, this affects instruction set design because more registers require more operand specifier bits. As we previously discussed, somewhere between 8 and 32 registers appears optimum [LUND77]. Fewer registers result in more memory references; more registers do not noticeably reduce memory references (e.g., see [WILL90]). However, a new approach, which finds advantage in the use of hundreds of registers, is exhibited in some RISC systems and is discussed in Chapter 15.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Finally, there is the issue of register length. Registers that must hold addresses obviously must be at least long enough to hold the largest address. Data registers should be able to hold values of most data types. Some machines allow two contiguous registers to be used as one for holding double-length values.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final category of registers, which is at least partially visible to the user, holds </a:t>
            </a:r>
            <a:r>
              <a:rPr lang="en-US" sz="1200" b="1" kern="1200" dirty="0">
                <a:solidFill>
                  <a:schemeClr val="tx1"/>
                </a:solidFill>
                <a:latin typeface="Times New Roman" pitchFamily="-1" charset="0"/>
                <a:ea typeface="+mn-ea"/>
                <a:cs typeface="+mn-cs"/>
              </a:rPr>
              <a:t>condition codes </a:t>
            </a:r>
            <a:r>
              <a:rPr lang="en-US" sz="1200" kern="1200" dirty="0">
                <a:solidFill>
                  <a:schemeClr val="tx1"/>
                </a:solidFill>
                <a:latin typeface="Times New Roman" pitchFamily="-1" charset="0"/>
                <a:ea typeface="+mn-ea"/>
                <a:cs typeface="+mn-cs"/>
              </a:rPr>
              <a:t>(also referred to as </a:t>
            </a:r>
            <a:r>
              <a:rPr lang="en-US" sz="1200" i="1" kern="1200" dirty="0">
                <a:solidFill>
                  <a:schemeClr val="tx1"/>
                </a:solidFill>
                <a:latin typeface="Times New Roman" pitchFamily="-1" charset="0"/>
                <a:ea typeface="+mn-ea"/>
                <a:cs typeface="+mn-cs"/>
              </a:rPr>
              <a:t>flags). </a:t>
            </a:r>
            <a:r>
              <a:rPr lang="en-US" sz="1200" kern="1200" dirty="0">
                <a:solidFill>
                  <a:schemeClr val="tx1"/>
                </a:solidFill>
                <a:latin typeface="Times New Roman" pitchFamily="-1" charset="0"/>
                <a:ea typeface="+mn-ea"/>
                <a:cs typeface="+mn-cs"/>
              </a:rPr>
              <a:t>Condition codes are bits set by the processor hardware as the result of operations. For example, an arithmetic operation may produce a positive, negative, zero, or overflow result. In addition to the result itself being stored in a register or memory, a condition code is also set. The code may subsequently be tested as part of a conditional branch operation.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Condition code bits are collected into one or more registers. Usually, they form part of a control register. Generally, machine instructions allow these bits to be read by implicit reference, but the programmer cannot alter them. </a:t>
            </a:r>
            <a:endParaRPr lang="en-US" dirty="0"/>
          </a:p>
          <a:p>
            <a:endParaRPr lang="en-US" dirty="0"/>
          </a:p>
          <a:p>
            <a:pPr lvl="1"/>
            <a:endParaRPr lang="en-US" sz="1200" b="1" kern="1200" dirty="0">
              <a:solidFill>
                <a:schemeClr val="tx1"/>
              </a:solidFill>
              <a:latin typeface="Times New Roman" pitchFamily="-1" charset="0"/>
              <a:ea typeface="ＭＳ Ｐゴシック" pitchFamily="-1" charset="-128"/>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5"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30</a:t>
            </a:r>
          </a:p>
        </p:txBody>
      </p:sp>
      <p:sp>
        <p:nvSpPr>
          <p:cNvPr id="64516"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7"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8" name="Rectangle 6"/>
          <p:cNvSpPr>
            <a:spLocks noGrp="1" noRot="1" noChangeAspect="1" noChangeArrowheads="1" noTextEdit="1"/>
          </p:cNvSpPr>
          <p:nvPr>
            <p:ph type="sldImg"/>
          </p:nvPr>
        </p:nvSpPr>
        <p:spPr>
          <a:xfrm>
            <a:off x="3270250" y="514350"/>
            <a:ext cx="3386138" cy="2540000"/>
          </a:xfrm>
          <a:ln cap="flat"/>
        </p:spPr>
      </p:sp>
      <p:sp>
        <p:nvSpPr>
          <p:cNvPr id="6451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There are a variety of processor registers that are employed to control the operation of the processor. Most of these, on most machines, are not visible to the user. Some of them may be visible to machine instructions executed in a control or operating system mode.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Of course, different machines will have different register organizations and use different terminology. We list here a reasonably complete list of register types, with a brief description.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Four registers are essential to instruction execution: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Program counter (PC): </a:t>
            </a:r>
            <a:r>
              <a:rPr lang="en-US" sz="1200" kern="1200" dirty="0">
                <a:solidFill>
                  <a:schemeClr val="tx1"/>
                </a:solidFill>
                <a:latin typeface="Times New Roman" pitchFamily="-1" charset="0"/>
                <a:ea typeface="+mn-ea"/>
                <a:cs typeface="+mn-cs"/>
              </a:rPr>
              <a:t>Contains the address of an instruction to be fetched.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Instruction register (IR): </a:t>
            </a:r>
            <a:r>
              <a:rPr lang="en-US" sz="1200" kern="1200" dirty="0">
                <a:solidFill>
                  <a:schemeClr val="tx1"/>
                </a:solidFill>
                <a:latin typeface="Times New Roman" pitchFamily="-1" charset="0"/>
                <a:ea typeface="+mn-ea"/>
                <a:cs typeface="+mn-cs"/>
              </a:rPr>
              <a:t>Contains the instruction most recently fetched.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Memory address register (MAR): </a:t>
            </a:r>
            <a:r>
              <a:rPr lang="en-US" sz="1200" kern="1200" dirty="0">
                <a:solidFill>
                  <a:schemeClr val="tx1"/>
                </a:solidFill>
                <a:latin typeface="Times New Roman" pitchFamily="-1" charset="0"/>
                <a:ea typeface="+mn-ea"/>
                <a:cs typeface="+mn-cs"/>
              </a:rPr>
              <a:t>Contains the address of a location in memory.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Memory buffer register (MBR): </a:t>
            </a:r>
            <a:r>
              <a:rPr lang="en-US" sz="1200" kern="1200" dirty="0">
                <a:solidFill>
                  <a:schemeClr val="tx1"/>
                </a:solidFill>
                <a:latin typeface="Times New Roman" pitchFamily="-1" charset="0"/>
                <a:ea typeface="+mn-ea"/>
                <a:cs typeface="+mn-cs"/>
              </a:rPr>
              <a:t>Contains a word of data to be written to memory or the word most recently read.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Not all processors have internal registers designated as MAR and MBR, but some equivalent buffering mechanism is needed whereby the bits to be transferred to the system bus are staged and the bits to be read from the data bus are temporarily stored.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Typically, the processor updates the PC after each instruction fetch so that the PC always points to the next instruction to be executed. A branch or skip instruction will also modify the contents of the PC. The fetched instruction is loaded into an IR, where the opcode and operand specifiers are analyzed. Data are exchanged with memory using the MAR and MBR. In a bus- organized system, the MAR connects directly to the address bus, and the MBR connects directly to the data bus. User-visible registers, in turn, exchange data with the MBR.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four registers just mentioned are used for the movement of data between the processor and memory. Within the processor, data must be presented to the ALU for processing. The ALU may have direct access to the MBR and user-visible registers. Alternatively, there may be additional buffering registers at the boundary to the ALU; these registers serve as input and output registers for the ALU and exchange data with the MBR and user-visible registers. </a:t>
            </a:r>
            <a:endParaRPr lang="en-US" dirty="0"/>
          </a:p>
          <a:p>
            <a:endParaRPr lang="en-US" sz="1200" kern="1200" dirty="0">
              <a:solidFill>
                <a:schemeClr val="tx1"/>
              </a:solidFill>
              <a:latin typeface="Times New Roman" pitchFamily="-1" charset="0"/>
              <a:ea typeface="+mn-ea"/>
              <a:cs typeface="+mn-cs"/>
            </a:endParaRPr>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3"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31</a:t>
            </a:r>
          </a:p>
        </p:txBody>
      </p:sp>
      <p:sp>
        <p:nvSpPr>
          <p:cNvPr id="66564"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5"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6" name="Rectangle 6"/>
          <p:cNvSpPr>
            <a:spLocks noGrp="1" noRot="1" noChangeAspect="1" noChangeArrowheads="1" noTextEdit="1"/>
          </p:cNvSpPr>
          <p:nvPr>
            <p:ph type="sldImg"/>
          </p:nvPr>
        </p:nvSpPr>
        <p:spPr>
          <a:xfrm>
            <a:off x="3270250" y="514350"/>
            <a:ext cx="3386138" cy="2540000"/>
          </a:xfrm>
          <a:ln cap="flat"/>
        </p:spPr>
      </p:sp>
      <p:sp>
        <p:nvSpPr>
          <p:cNvPr id="6656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Many processor designs include a register or set of registers, often known as the </a:t>
            </a:r>
            <a:r>
              <a:rPr lang="en-US" sz="1200" i="1" kern="1200" dirty="0">
                <a:solidFill>
                  <a:schemeClr val="tx1"/>
                </a:solidFill>
                <a:latin typeface="Times New Roman" pitchFamily="-1" charset="0"/>
                <a:ea typeface="+mn-ea"/>
                <a:cs typeface="+mn-cs"/>
              </a:rPr>
              <a:t>program status word </a:t>
            </a:r>
            <a:r>
              <a:rPr lang="en-US" sz="1200" kern="1200" dirty="0">
                <a:solidFill>
                  <a:schemeClr val="tx1"/>
                </a:solidFill>
                <a:latin typeface="Times New Roman" pitchFamily="-1" charset="0"/>
                <a:ea typeface="+mn-ea"/>
                <a:cs typeface="+mn-cs"/>
              </a:rPr>
              <a:t>(PSW), that contain status information. The PSW typically contains condition codes plus other status information. Common fields or flags include the following: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Sign: </a:t>
            </a:r>
            <a:r>
              <a:rPr lang="en-US" sz="1200" kern="1200" dirty="0">
                <a:solidFill>
                  <a:schemeClr val="tx1"/>
                </a:solidFill>
                <a:latin typeface="Times New Roman" pitchFamily="-1" charset="0"/>
                <a:ea typeface="+mn-ea"/>
                <a:cs typeface="+mn-cs"/>
              </a:rPr>
              <a:t>Contains the sign bit of the result of the last arithmetic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Zero: </a:t>
            </a:r>
            <a:r>
              <a:rPr lang="en-US" sz="1200" kern="1200" dirty="0">
                <a:solidFill>
                  <a:schemeClr val="tx1"/>
                </a:solidFill>
                <a:latin typeface="Times New Roman" pitchFamily="-1" charset="0"/>
                <a:ea typeface="+mn-ea"/>
                <a:cs typeface="+mn-cs"/>
              </a:rPr>
              <a:t>Set when the result is 0.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Carry: </a:t>
            </a:r>
            <a:r>
              <a:rPr lang="en-US" sz="1200" kern="1200" dirty="0">
                <a:solidFill>
                  <a:schemeClr val="tx1"/>
                </a:solidFill>
                <a:latin typeface="Times New Roman" pitchFamily="-1" charset="0"/>
                <a:ea typeface="+mn-ea"/>
                <a:cs typeface="+mn-cs"/>
              </a:rPr>
              <a:t>Set if an operation resulted in a carry (addition) into or borrow (sub- traction) out of a high-order bit. Used for multiword arithmetic operations.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Equal: </a:t>
            </a:r>
            <a:r>
              <a:rPr lang="en-US" sz="1200" kern="1200" dirty="0">
                <a:solidFill>
                  <a:schemeClr val="tx1"/>
                </a:solidFill>
                <a:latin typeface="Times New Roman" pitchFamily="-1" charset="0"/>
                <a:ea typeface="+mn-ea"/>
                <a:cs typeface="+mn-cs"/>
              </a:rPr>
              <a:t>Set if a logical compare result is equality.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Overflow: </a:t>
            </a:r>
            <a:r>
              <a:rPr lang="en-US" sz="1200" kern="1200" dirty="0">
                <a:solidFill>
                  <a:schemeClr val="tx1"/>
                </a:solidFill>
                <a:latin typeface="Times New Roman" pitchFamily="-1" charset="0"/>
                <a:ea typeface="+mn-ea"/>
                <a:cs typeface="+mn-cs"/>
              </a:rPr>
              <a:t>Used to indicate arithmetic overflow.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Interrupt Enable/Disable: </a:t>
            </a:r>
            <a:r>
              <a:rPr lang="en-US" sz="1200" kern="1200" dirty="0">
                <a:solidFill>
                  <a:schemeClr val="tx1"/>
                </a:solidFill>
                <a:latin typeface="Times New Roman" pitchFamily="-1" charset="0"/>
                <a:ea typeface="+mn-ea"/>
                <a:cs typeface="+mn-cs"/>
              </a:rPr>
              <a:t>Used to enable or disable interrupts.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Supervisor: </a:t>
            </a:r>
            <a:r>
              <a:rPr lang="en-US" sz="1200" kern="1200" dirty="0">
                <a:solidFill>
                  <a:schemeClr val="tx1"/>
                </a:solidFill>
                <a:latin typeface="Times New Roman" pitchFamily="-1" charset="0"/>
                <a:ea typeface="+mn-ea"/>
                <a:cs typeface="+mn-cs"/>
              </a:rPr>
              <a:t>Indicates whether the processor is executing in supervisor or user mode. Certain privileged instructions can be executed only in supervisor mode, and certain areas of memory can be accessed only in supervisor mode. </a:t>
            </a:r>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3270250" y="514350"/>
            <a:ext cx="3386138" cy="2540000"/>
          </a:xfrm>
          <a:ln/>
        </p:spPr>
      </p:sp>
      <p:sp>
        <p:nvSpPr>
          <p:cNvPr id="120835"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It is instructive to examine and compare the register organization of comparable systems. In this section, we look at two 16-bit microprocessors that were designed at about the same time: the Motorola MC68000 [STRI79] and the Intel 8086 [MORS78]. Figures 14.3a and b depict the register organization of each; purely internal registers, such as a memory address register, are not shown.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MC68000 partitions its 32-bit registers into eight data registers and nine address registers. The eight data registers are used primarily for data manipulation and are also used in addressing as index registers. The width of the registers allows 8-, 16-, and 32-bit data operations, determined by opcode. The address registers contain 32-bit (no segmentation) addresses; two of these registers are also used as stack pointers, one for users and one for the operating system, depending on the current execution mode. Both registers are numbered 7, because only one can be used at a time. The MC68000 also includes a 32-bit program counter and a 16-bit status register.</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Intel 8086 takes a different approach to register organization. Every register is special purpose, although some registers are also usable as general purpose. The 8086 contains four 16-bit data registers that are addressable on a byte or 16-bit basis, and four 16-bit pointer and index registers. The data registers can be used as general purpose in some instructions. In others, the registers are used implicitly. For example, a multiply instruction always uses the accumulator. The four pointer registers are also used implicitly in a number of operations; each contains a segment offset. There are also four 16-bit segment registers. Three of the four segment registers are used in a dedicated, implicit fashion, to point to the segment of the current instruction (useful for branch instructions), a segment containing data, and a segment containing a stack, respectively. These dedicated and implicit uses provide for compact encoding at the cost of reduced flexibility. The 8086 also includes an instruction pointer and a set of 1-bit status and control flags.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point of this comparison should be clear. There is no universally accepted philosophy concerning the best way to organize processor registers [TOON81]. As with overall instruction set design and so many other processor design issues, it is still a matter of judgment and taste.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second instructive point concerning register organization design is illustrated in Figure 14.3c. This figure shows the user-visible register organization for the Intel 80386 [ELAY85], which is a 32-bit microprocessor designed as an extension of the 8086. The 80386 uses 32-bit registers. However, to provide upward compatibility for programs written on the earlier machine, the 80386 retains the original register organization embedded in the new organization. Given this design constraint, the architects of the 32-bit processors had limited flexibility in designing the register organization. </a:t>
            </a:r>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5"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35</a:t>
            </a:r>
          </a:p>
        </p:txBody>
      </p:sp>
      <p:sp>
        <p:nvSpPr>
          <p:cNvPr id="74756"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7"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8" name="Rectangle 6"/>
          <p:cNvSpPr>
            <a:spLocks noGrp="1" noRot="1" noChangeAspect="1" noChangeArrowheads="1" noTextEdit="1"/>
          </p:cNvSpPr>
          <p:nvPr>
            <p:ph type="sldImg"/>
          </p:nvPr>
        </p:nvSpPr>
        <p:spPr>
          <a:xfrm>
            <a:off x="3270250" y="514350"/>
            <a:ext cx="3386138" cy="2540000"/>
          </a:xfrm>
          <a:ln cap="flat"/>
        </p:spPr>
      </p:sp>
      <p:sp>
        <p:nvSpPr>
          <p:cNvPr id="7475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In Section 3.2, we described the processor’s instruction cycle (Figure 3.9). To recall, an instruction cycle includes the following stages: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Fetch: </a:t>
            </a:r>
            <a:r>
              <a:rPr lang="en-US" sz="1200" kern="1200" dirty="0">
                <a:solidFill>
                  <a:schemeClr val="tx1"/>
                </a:solidFill>
                <a:latin typeface="Times New Roman" pitchFamily="-1" charset="0"/>
                <a:ea typeface="+mn-ea"/>
                <a:cs typeface="+mn-cs"/>
              </a:rPr>
              <a:t>Read the next instruction from memory into the processor.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Execute: </a:t>
            </a:r>
            <a:r>
              <a:rPr lang="en-US" sz="1200" kern="1200" dirty="0">
                <a:solidFill>
                  <a:schemeClr val="tx1"/>
                </a:solidFill>
                <a:latin typeface="Times New Roman" pitchFamily="-1" charset="0"/>
                <a:ea typeface="+mn-ea"/>
                <a:cs typeface="+mn-cs"/>
              </a:rPr>
              <a:t>Interpret the opcode and perform the indicated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Interrupt: </a:t>
            </a:r>
            <a:r>
              <a:rPr lang="en-US" sz="1200" kern="1200" dirty="0">
                <a:solidFill>
                  <a:schemeClr val="tx1"/>
                </a:solidFill>
                <a:latin typeface="Times New Roman" pitchFamily="-1" charset="0"/>
                <a:ea typeface="+mn-ea"/>
                <a:cs typeface="+mn-cs"/>
              </a:rPr>
              <a:t>If interrupts are enabled and an interrupt has occurred, save the current process state and service the interrupt.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are now in a position to elaborate somewhat on the instruction cycle. First, we must introduce one additional stage, known as the indirect cycle. </a:t>
            </a:r>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3270250" y="514350"/>
            <a:ext cx="3386138" cy="2540000"/>
          </a:xfrm>
          <a:ln/>
        </p:spPr>
      </p:sp>
      <p:sp>
        <p:nvSpPr>
          <p:cNvPr id="12390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Another way to view this process is shown in Figure 14.5, which is a revised version of Figure 3.12. This illustrates more correctly the nature of the instruction cycle. Once an instruction is fetched, its operand specifiers must be identified. Each input operand in memory is then fetched, and this process may require indirect addressing. Register-based operands need not be fetched. Once the opcode is executed, a similar process may be needed to store the result in main memory. </a:t>
            </a:r>
            <a:endParaRPr lang="en-US" dirty="0"/>
          </a:p>
          <a:p>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3270250" y="514350"/>
            <a:ext cx="3386138" cy="2540000"/>
          </a:xfrm>
          <a:ln/>
        </p:spPr>
      </p:sp>
      <p:sp>
        <p:nvSpPr>
          <p:cNvPr id="124931"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The exact sequence of events during an instruction cycle depends on the design of the processor. We can, however, indicate in general terms what must happen. Let us assume that a processor that employs a memory address register (MAR), a memory buffer register (MBR), a program counter (PC), and an instruction register (IR).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During the </a:t>
            </a:r>
            <a:r>
              <a:rPr lang="en-US" sz="1200" i="1" kern="1200" dirty="0">
                <a:solidFill>
                  <a:schemeClr val="tx1"/>
                </a:solidFill>
                <a:latin typeface="Times New Roman" pitchFamily="-1" charset="0"/>
                <a:ea typeface="+mn-ea"/>
                <a:cs typeface="+mn-cs"/>
              </a:rPr>
              <a:t>fetch cycle, </a:t>
            </a:r>
            <a:r>
              <a:rPr lang="en-US" sz="1200" kern="1200" dirty="0">
                <a:solidFill>
                  <a:schemeClr val="tx1"/>
                </a:solidFill>
                <a:latin typeface="Times New Roman" pitchFamily="-1" charset="0"/>
                <a:ea typeface="+mn-ea"/>
                <a:cs typeface="+mn-cs"/>
              </a:rPr>
              <a:t>an instruction is read from memory. Figure 14.6 shows the flow of data during this cycle. The PC contains the address of the next instruction to be fetched. This address is moved to the MAR and placed on the address bus. The control unit requests a memory read, and the result is placed on the data bus and copied into the MBR and then moved to the IR. Meanwhile, the PC is incremented by 1, preparatory for the next fetch. </a:t>
            </a:r>
            <a:endParaRPr lang="en-US" dirty="0"/>
          </a:p>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These modes are illustrated in Figure 13.1. In this section, we use the following notation: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 contents of an address field in the instruction</a:t>
            </a:r>
            <a:br>
              <a:rPr lang="en-US" sz="1200" kern="1200" dirty="0">
                <a:solidFill>
                  <a:schemeClr val="tx1"/>
                </a:solidFill>
                <a:latin typeface="Times New Roman" pitchFamily="-1" charset="0"/>
                <a:ea typeface="+mn-ea"/>
                <a:cs typeface="+mn-cs"/>
              </a:rPr>
            </a:br>
            <a:r>
              <a:rPr lang="en-US" sz="1200" kern="1200" dirty="0">
                <a:solidFill>
                  <a:schemeClr val="tx1"/>
                </a:solidFill>
                <a:latin typeface="Times New Roman" pitchFamily="-1" charset="0"/>
                <a:ea typeface="+mn-ea"/>
                <a:cs typeface="+mn-cs"/>
              </a:rPr>
              <a:t>R = contents of an address field in the instruction that refers to a register </a:t>
            </a:r>
            <a:endParaRPr lang="en-US" dirty="0"/>
          </a:p>
          <a:p>
            <a:r>
              <a:rPr lang="en-US" sz="1200" kern="1200" dirty="0">
                <a:solidFill>
                  <a:schemeClr val="tx1"/>
                </a:solidFill>
                <a:latin typeface="Times New Roman" pitchFamily="-1" charset="0"/>
                <a:ea typeface="+mn-ea"/>
                <a:cs typeface="+mn-cs"/>
              </a:rPr>
              <a:t>EA = actual (effective) address of the location containing the referenced operand </a:t>
            </a:r>
            <a:endParaRPr lang="en-US" dirty="0"/>
          </a:p>
          <a:p>
            <a:r>
              <a:rPr lang="en-US" sz="1200" kern="1200" dirty="0">
                <a:solidFill>
                  <a:schemeClr val="tx1"/>
                </a:solidFill>
                <a:latin typeface="Times New Roman" pitchFamily="-1" charset="0"/>
                <a:ea typeface="+mn-ea"/>
                <a:cs typeface="+mn-cs"/>
              </a:rPr>
              <a:t>(X) = contents of memory location X or register X</a:t>
            </a:r>
            <a:br>
              <a:rPr lang="en-US" sz="1200" kern="1200" dirty="0">
                <a:solidFill>
                  <a:schemeClr val="tx1"/>
                </a:solidFill>
                <a:latin typeface="Times New Roman" pitchFamily="-1" charset="0"/>
                <a:ea typeface="+mn-ea"/>
                <a:cs typeface="+mn-cs"/>
              </a:rPr>
            </a:br>
            <a:endParaRPr lang="en-US" dirty="0"/>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3270250" y="514350"/>
            <a:ext cx="3386138" cy="2540000"/>
          </a:xfrm>
          <a:ln/>
        </p:spPr>
      </p:sp>
      <p:sp>
        <p:nvSpPr>
          <p:cNvPr id="126979"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Once the fetch cycle is over, the control unit examines the contents of the IR to determine if it contains an operand specifier using indirect addressing. If so, an </a:t>
            </a:r>
            <a:r>
              <a:rPr lang="en-US" sz="1200" i="1" kern="1200" dirty="0">
                <a:solidFill>
                  <a:schemeClr val="tx1"/>
                </a:solidFill>
                <a:latin typeface="Times New Roman" pitchFamily="-1" charset="0"/>
                <a:ea typeface="+mn-ea"/>
                <a:cs typeface="+mn-cs"/>
              </a:rPr>
              <a:t>indirect cycle </a:t>
            </a:r>
            <a:r>
              <a:rPr lang="en-US" sz="1200" kern="1200" dirty="0">
                <a:solidFill>
                  <a:schemeClr val="tx1"/>
                </a:solidFill>
                <a:latin typeface="Times New Roman" pitchFamily="-1" charset="0"/>
                <a:ea typeface="+mn-ea"/>
                <a:cs typeface="+mn-cs"/>
              </a:rPr>
              <a:t>is performed. As shown in Figure 14.7, this is a simple cycle. The right- most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bits of the MBR, which contain the address reference, are transferred to the MAR. Then the control unit requests a memory read, to get the desired address of the operand into the MBR.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fetch and indirect cycles are simple and predictable. The </a:t>
            </a:r>
            <a:r>
              <a:rPr lang="en-US" sz="1200" i="1" kern="1200" dirty="0">
                <a:solidFill>
                  <a:schemeClr val="tx1"/>
                </a:solidFill>
                <a:latin typeface="Times New Roman" pitchFamily="-1" charset="0"/>
                <a:ea typeface="+mn-ea"/>
                <a:cs typeface="+mn-cs"/>
              </a:rPr>
              <a:t>execute cycle </a:t>
            </a:r>
            <a:r>
              <a:rPr lang="en-US" sz="1200" kern="1200" dirty="0">
                <a:solidFill>
                  <a:schemeClr val="tx1"/>
                </a:solidFill>
                <a:latin typeface="Times New Roman" pitchFamily="-1" charset="0"/>
                <a:ea typeface="+mn-ea"/>
                <a:cs typeface="+mn-cs"/>
              </a:rPr>
              <a:t>takes many forms; the form depends on which of the various machine instructions is in the IR. This cycle may involve transferring data among registers, read or write from memory or I/O, and/or the invocation of the ALU. </a:t>
            </a:r>
            <a:endParaRPr lang="en-US" dirty="0"/>
          </a:p>
          <a:p>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3270250" y="514350"/>
            <a:ext cx="3386138" cy="2540000"/>
          </a:xfrm>
          <a:ln/>
        </p:spPr>
      </p:sp>
      <p:sp>
        <p:nvSpPr>
          <p:cNvPr id="128003"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Like the fetch and indirect cycles, the </a:t>
            </a:r>
            <a:r>
              <a:rPr lang="en-US" sz="1200" i="1" kern="1200" dirty="0">
                <a:solidFill>
                  <a:schemeClr val="tx1"/>
                </a:solidFill>
                <a:latin typeface="Times New Roman" pitchFamily="-1" charset="0"/>
                <a:ea typeface="+mn-ea"/>
                <a:cs typeface="+mn-cs"/>
              </a:rPr>
              <a:t>interrupt cycle </a:t>
            </a:r>
            <a:r>
              <a:rPr lang="en-US" sz="1200" kern="1200" dirty="0">
                <a:solidFill>
                  <a:schemeClr val="tx1"/>
                </a:solidFill>
                <a:latin typeface="Times New Roman" pitchFamily="-1" charset="0"/>
                <a:ea typeface="+mn-ea"/>
                <a:cs typeface="+mn-cs"/>
              </a:rPr>
              <a:t>is simple and predictable (Figure 14.8). The current contents of the PC must be saved so that the processor can resume normal activity after the interrupt. Thus, the contents of the PC are transferred to the MBR to be written into memory. The special memory location reserved for this purpose is loaded into the MAR from the control unit. It might, for example, be a stack pointer. The PC is loaded with the address of the interrupt routine. As a result, the next instruction cycle will begin by fetching the appropriate instruction.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899"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38</a:t>
            </a:r>
          </a:p>
        </p:txBody>
      </p:sp>
      <p:sp>
        <p:nvSpPr>
          <p:cNvPr id="80900"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1"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2" name="Rectangle 6"/>
          <p:cNvSpPr>
            <a:spLocks noGrp="1" noRot="1" noChangeAspect="1" noChangeArrowheads="1" noTextEdit="1"/>
          </p:cNvSpPr>
          <p:nvPr>
            <p:ph type="sldImg"/>
          </p:nvPr>
        </p:nvSpPr>
        <p:spPr>
          <a:xfrm>
            <a:off x="3270250" y="514350"/>
            <a:ext cx="3386138" cy="2540000"/>
          </a:xfrm>
          <a:ln cap="flat"/>
        </p:spPr>
      </p:sp>
      <p:sp>
        <p:nvSpPr>
          <p:cNvPr id="8090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Instruction pipelining is similar to the use of an assembly line in a manufacturing plant. An assembly line takes advantage of the fact that a product goes through various stages of production. By laying the production process out in an assembly line, products at various stages can be worked on simultaneously. This process is also referred to as </a:t>
            </a:r>
            <a:r>
              <a:rPr lang="en-US" sz="1200" i="1" kern="1200" dirty="0">
                <a:solidFill>
                  <a:schemeClr val="tx1"/>
                </a:solidFill>
                <a:latin typeface="Times New Roman" pitchFamily="-1" charset="0"/>
                <a:ea typeface="+mn-ea"/>
                <a:cs typeface="+mn-cs"/>
              </a:rPr>
              <a:t>pipelining, </a:t>
            </a:r>
            <a:r>
              <a:rPr lang="en-US" sz="1200" kern="1200" dirty="0">
                <a:solidFill>
                  <a:schemeClr val="tx1"/>
                </a:solidFill>
                <a:latin typeface="Times New Roman" pitchFamily="-1" charset="0"/>
                <a:ea typeface="+mn-ea"/>
                <a:cs typeface="+mn-cs"/>
              </a:rPr>
              <a:t>because, as in a pipeline, new inputs are accepted at one end before previously accepted inputs appear as outputs at the other end.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To apply this concept to instruction execution, we must recognize that, in fact, an instruction has a number of stages. Figures 14.5, for example, breaks the instruction cycle up into 10 tasks, which occur in sequence. Clearly, there should be some opportunity for pipelining. </a:t>
            </a:r>
            <a:endParaRPr lang="en-US" dirty="0"/>
          </a:p>
          <a:p>
            <a:endParaRPr lang="en-US" sz="1200" kern="1200" dirty="0">
              <a:solidFill>
                <a:schemeClr val="tx1"/>
              </a:solidFill>
              <a:latin typeface="Times New Roman" pitchFamily="-1" charset="0"/>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85000" lnSpcReduction="20000"/>
          </a:bodyPr>
          <a:lstStyle/>
          <a:p>
            <a:r>
              <a:rPr lang="en-US" sz="1200" kern="1200" dirty="0">
                <a:solidFill>
                  <a:schemeClr val="tx1"/>
                </a:solidFill>
                <a:latin typeface="Times New Roman" pitchFamily="-1" charset="0"/>
                <a:ea typeface="+mn-ea"/>
                <a:cs typeface="+mn-cs"/>
              </a:rPr>
              <a:t>As a simple approach, consider subdividing instruction processing into two stages: fetch instruction and execute instruction. There are times during the execution of an instruction when main memory is not being accessed. This time could be used to fetch the next instruction in parallel with the execution of the current one. Figure 14.9a depicts this approach. The pipeline has two independent stages. The first stage fetches an instruction and buffers it. When the second stage is free, the first stage passes it the buffered instruction. While the second stage is executing the instruction, the first stage takes advantage of any unused memory cycles to fetch and buffer the next instruction. This is called instruction prefetch or </a:t>
            </a:r>
            <a:r>
              <a:rPr lang="en-US" sz="1200" i="1" kern="1200" dirty="0">
                <a:solidFill>
                  <a:schemeClr val="tx1"/>
                </a:solidFill>
                <a:latin typeface="Times New Roman" pitchFamily="-1" charset="0"/>
                <a:ea typeface="+mn-ea"/>
                <a:cs typeface="+mn-cs"/>
              </a:rPr>
              <a:t>fetch overlap. </a:t>
            </a:r>
            <a:r>
              <a:rPr lang="en-US" sz="1200" kern="1200" dirty="0">
                <a:solidFill>
                  <a:schemeClr val="tx1"/>
                </a:solidFill>
                <a:latin typeface="Times New Roman" pitchFamily="-1" charset="0"/>
                <a:ea typeface="+mn-ea"/>
                <a:cs typeface="+mn-cs"/>
              </a:rPr>
              <a:t>Note that this approach, which involves instruction buffering, requires more registers. In general, pipelining requires registers to store data between stages.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It should be clear that this process will speed up instruction execution. If the fetch and execute stages were of equal duration, the instruction cycle time would be halved. However, if we look more closely at this pipeline (Figure 14.9b), we will see that this doubling of execution rate is unlikely for two reasons: </a:t>
            </a:r>
            <a:endParaRPr lang="en-US" dirty="0"/>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The execution time will generally be longer than the fetch time. Execution will involve reading and storing operands and the performance of some operation. Thus, the fetch stage may have to wait for some time before it can empty its buffer. </a:t>
            </a:r>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A conditional branch instruction makes the address of the next instruction to be fetched unknown. Thus, the fetch stage must wait until it receives the next instruction address from the execute stage. The execute stage may then have to wait while the next instruction is fetched.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Guessing can reduce the time loss from the second reason. A simple rule is the following: When a conditional branch instruction is passed on from the fetch to the execute stage, the fetch stage fetches the next instruction in memory after the branch instruction. Then, if the branch is not taken, no time is lost. If the branch is taken, the fetched instruction must be discarded and a new instruction fetched.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85000" lnSpcReduction="20000"/>
          </a:bodyPr>
          <a:lstStyle/>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While these factors reduce the potential effectiveness of the two-stage pipe- line, some speedup occurs. To gain further speedup, the pipeline must have more stages. Let us consider the following decomposition of the instruction processing. </a:t>
            </a:r>
            <a:endParaRPr lang="en-US" dirty="0"/>
          </a:p>
          <a:p>
            <a:endParaRPr lang="en-US" dirty="0"/>
          </a:p>
          <a:p>
            <a:r>
              <a:rPr lang="en-US" sz="1200" b="1" kern="1200" dirty="0">
                <a:solidFill>
                  <a:schemeClr val="tx1"/>
                </a:solidFill>
                <a:latin typeface="Times New Roman" pitchFamily="-1" charset="0"/>
                <a:ea typeface="+mn-ea"/>
                <a:cs typeface="+mn-cs"/>
              </a:rPr>
              <a:t>Fetch instruction (FI): </a:t>
            </a:r>
            <a:r>
              <a:rPr lang="en-US" sz="1200" kern="1200" dirty="0">
                <a:solidFill>
                  <a:schemeClr val="tx1"/>
                </a:solidFill>
                <a:latin typeface="Times New Roman" pitchFamily="-1" charset="0"/>
                <a:ea typeface="+mn-ea"/>
                <a:cs typeface="+mn-cs"/>
              </a:rPr>
              <a:t>Read the next expected instruction into a buffer.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Decode instruction (DI): </a:t>
            </a:r>
            <a:r>
              <a:rPr lang="en-US" sz="1200" kern="1200" dirty="0">
                <a:solidFill>
                  <a:schemeClr val="tx1"/>
                </a:solidFill>
                <a:latin typeface="Times New Roman" pitchFamily="-1" charset="0"/>
                <a:ea typeface="+mn-ea"/>
                <a:cs typeface="+mn-cs"/>
              </a:rPr>
              <a:t>Determine the opcode and the operand specifiers.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Calculate operands (CO): </a:t>
            </a:r>
            <a:r>
              <a:rPr lang="en-US" sz="1200" b="0" kern="1200" dirty="0">
                <a:solidFill>
                  <a:schemeClr val="tx1"/>
                </a:solidFill>
                <a:latin typeface="Times New Roman" pitchFamily="-1" charset="0"/>
                <a:ea typeface="+mn-ea"/>
                <a:cs typeface="+mn-cs"/>
              </a:rPr>
              <a:t>Calculate the effective address of each source operand</a:t>
            </a:r>
            <a:r>
              <a:rPr lang="en-US" sz="1200" kern="1200" dirty="0">
                <a:solidFill>
                  <a:schemeClr val="tx1"/>
                </a:solidFill>
                <a:latin typeface="Times New Roman" pitchFamily="-1" charset="0"/>
                <a:ea typeface="+mn-ea"/>
                <a:cs typeface="+mn-cs"/>
              </a:rPr>
              <a:t>. This may involve displacement, register indirect, indirect, or other forms of address calculation.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Fetch operands (FO): </a:t>
            </a:r>
            <a:r>
              <a:rPr lang="en-US" sz="1200" kern="1200" dirty="0">
                <a:solidFill>
                  <a:schemeClr val="tx1"/>
                </a:solidFill>
                <a:latin typeface="Times New Roman" pitchFamily="-1" charset="0"/>
                <a:ea typeface="+mn-ea"/>
                <a:cs typeface="+mn-cs"/>
              </a:rPr>
              <a:t>Fetch each operand from memory. Operands in registers need not be fetched.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Execute instruction (EI): </a:t>
            </a:r>
            <a:r>
              <a:rPr lang="en-US" sz="1200" b="0" kern="1200" dirty="0">
                <a:solidFill>
                  <a:schemeClr val="tx1"/>
                </a:solidFill>
                <a:latin typeface="Times New Roman" pitchFamily="-1" charset="0"/>
                <a:ea typeface="+mn-ea"/>
                <a:cs typeface="+mn-cs"/>
              </a:rPr>
              <a:t>Perform the indicated operation and store the result, if </a:t>
            </a:r>
            <a:r>
              <a:rPr lang="en-US" sz="1200" kern="1200" dirty="0">
                <a:solidFill>
                  <a:schemeClr val="tx1"/>
                </a:solidFill>
                <a:latin typeface="Times New Roman" pitchFamily="-1" charset="0"/>
                <a:ea typeface="+mn-ea"/>
                <a:cs typeface="+mn-cs"/>
              </a:rPr>
              <a:t>any, in the specified destination operand location.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Write operand (WO): </a:t>
            </a:r>
            <a:r>
              <a:rPr lang="en-US" sz="1200" kern="1200" dirty="0">
                <a:solidFill>
                  <a:schemeClr val="tx1"/>
                </a:solidFill>
                <a:latin typeface="Times New Roman" pitchFamily="-1" charset="0"/>
                <a:ea typeface="+mn-ea"/>
                <a:cs typeface="+mn-cs"/>
              </a:rPr>
              <a:t>Store the result in memory. </a:t>
            </a:r>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With this decomposition, the various stages will be of more nearly equal duration. </a:t>
            </a:r>
            <a:endParaRPr lang="en-US" dirty="0"/>
          </a:p>
          <a:p>
            <a:endParaRPr lang="en-US" sz="1200" kern="1200" dirty="0">
              <a:solidFill>
                <a:schemeClr val="tx1"/>
              </a:solidFill>
              <a:latin typeface="Times New Roman" pitchFamily="-1" charset="0"/>
              <a:ea typeface="+mn-ea"/>
              <a:cs typeface="+mn-cs"/>
            </a:endParaRPr>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7"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39</a:t>
            </a:r>
          </a:p>
        </p:txBody>
      </p:sp>
      <p:sp>
        <p:nvSpPr>
          <p:cNvPr id="82948"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9"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50" name="Rectangle 6"/>
          <p:cNvSpPr>
            <a:spLocks noGrp="1" noRot="1" noChangeAspect="1" noChangeArrowheads="1" noTextEdit="1"/>
          </p:cNvSpPr>
          <p:nvPr>
            <p:ph type="sldImg"/>
          </p:nvPr>
        </p:nvSpPr>
        <p:spPr>
          <a:xfrm>
            <a:off x="3270250" y="514350"/>
            <a:ext cx="3386138" cy="2540000"/>
          </a:xfrm>
          <a:ln cap="flat"/>
        </p:spPr>
      </p:sp>
      <p:sp>
        <p:nvSpPr>
          <p:cNvPr id="8295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the sake of illustration, let us assume equal duration. Using this assumption, Figure 14.10 shows that a six-stage pipeline can reduce the execution time for 9 instructions from 54 time units to 14 time units.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Several comments are in order: The diagram assumes that each instruction goes through all six stages of the pipeline. This will not always be the case. For example, a load instruction does not need the WO stage. However, to simplify the pipeline hardware, the timing is set up assuming that each instruction requires all six stages. Also, the diagram assumes that all of the stages can be performed in parallel. In particular, it is assumed that there are no memory conflicts. For example, the FI, FO, and WO stages involve a memory access. The diagram implies that all these accesses can occur simultaneously. Most memory systems will not permit that. However, the desired value may be in cache, or the FO or WO stage may be null. Thus, much of the time, memory conflicts will not slow down the pipeline. </a:t>
            </a:r>
            <a:endParaRPr lang="en-US" dirty="0"/>
          </a:p>
          <a:p>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14.14a plots the speedup factor as a function of the number of instructions that are executed without a branch.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14.14b shows the speedup factor as a function of the number of stages in the instruction pipeline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Thus, the larger the number of pipeline stages, the greater the potential for speedup. However, as a practical matter, the potential gains of additional pipe- line stages are countered by increases in cost, delays between stages, and the fact that branches will be encountered requiring the flushing of the pipeline. </a:t>
            </a:r>
            <a:endParaRPr lang="en-US" dirty="0"/>
          </a:p>
          <a:p>
            <a:endParaRPr lang="en-US" dirty="0"/>
          </a:p>
        </p:txBody>
      </p:sp>
    </p:spTree>
    <p:extLst>
      <p:ext uri="{BB962C8B-B14F-4D97-AF65-F5344CB8AC3E}">
        <p14:creationId xmlns:p14="http://schemas.microsoft.com/office/powerpoint/2010/main" val="4269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5"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40</a:t>
            </a:r>
          </a:p>
        </p:txBody>
      </p:sp>
      <p:sp>
        <p:nvSpPr>
          <p:cNvPr id="84996"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7"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8" name="Rectangle 6"/>
          <p:cNvSpPr>
            <a:spLocks noGrp="1" noRot="1" noChangeAspect="1" noChangeArrowheads="1" noTextEdit="1"/>
          </p:cNvSpPr>
          <p:nvPr>
            <p:ph type="sldImg"/>
          </p:nvPr>
        </p:nvSpPr>
        <p:spPr>
          <a:xfrm>
            <a:off x="3270250" y="514350"/>
            <a:ext cx="3386138" cy="2540000"/>
          </a:xfrm>
          <a:ln cap="flat"/>
        </p:spPr>
      </p:sp>
      <p:sp>
        <p:nvSpPr>
          <p:cNvPr id="8499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Several other factors serve to limit the performance enhancement. If the six stages are not of equal duration, there will be some waiting involved at various pipe- line stages, as discussed before for the two-stage pipeline. Another difficulty is the conditional branch instruction, which can invalidate several instruction fetches. A similar unpredictable event is an interrupt. Figure 14.11 illustrates the effects of the conditional branch, using the same program as Figure 14.10. Assume that instruction 3 is a conditional branch to instruction 15. Until the instruction is executed, there is no way of knowing which instruction will come next. The pipeline, in this example, simply loads the next instruction in sequence (instruction 4) and proceeds. In Figure 14.10, the branch is not taken, and we get the full performance benefit of the enhancement. In Figure 14.11, the branch is taken. This is not determined until the end of time unit 7. At this point, the pipeline must be cleared of instructions that are not useful. During time unit 8, instruction 15 enters the pipeline. No instructions complete during time units 9 through 12; this is the performance penalty incurred because we could not anticipate the branch. </a:t>
            </a:r>
            <a:endParaRPr lang="en-US" dirty="0"/>
          </a:p>
          <a:p>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To clarify pipeline operation, it might be useful to look at an alternative depiction. Figures 14.10 and 14.11 show the progression of time horizontally across the figures, with each row showing the progress of an individual instruction. Figure 14.13 shows same sequence of events, with time progressing vertically down the figure, and each row showing the state of the pipeline at a given point in time. In Figure 14.13a (which corresponds to Figure 14.10), the pipeline is full at time 6, with 6 different instructions in various stages of execution, and remains full through time 9; we assume that instruction I9 is the last instruction to be executed. In Figure 14.13b, (which corresponds to Figure 14.11), the pipeline is full at times 6 and 7. At time 7, instruction 3 is in the execute stage and executes a branch to instruction 15. At this point, instructions I4 through I7 are flushed from the pipeline, so that at time 8, only two instructions are in the pipeline, I3 and I15.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14.14a plots the speedup factor as a function of the number of instructions that are executed without a branch.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14.14b shows the speedup factor as a function of the number of stages in the instruction pipeline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Thus, the larger the number of pipeline stages, the greater the potential for speedup. However, as a practical matter, the potential gains of additional pipe- line stages are countered by increases in cost, delays between stages, and the fact that branches will be encountered requiring the flushing of the pipeline. </a:t>
            </a:r>
            <a:endParaRPr lang="en-US" dirty="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40000" lnSpcReduction="20000"/>
          </a:bodyPr>
          <a:lstStyle/>
          <a:p>
            <a:r>
              <a:rPr lang="en-US" sz="1200" kern="1200" dirty="0">
                <a:solidFill>
                  <a:schemeClr val="tx1"/>
                </a:solidFill>
                <a:latin typeface="Times New Roman" pitchFamily="-1" charset="0"/>
                <a:ea typeface="+mn-ea"/>
                <a:cs typeface="+mn-cs"/>
              </a:rPr>
              <a:t>Table 13.2 lists the x86 addressing modes. Let us consider each of these in turn.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For the </a:t>
            </a:r>
            <a:r>
              <a:rPr lang="en-US" sz="1200" b="1" kern="1200" dirty="0">
                <a:solidFill>
                  <a:schemeClr val="tx1"/>
                </a:solidFill>
                <a:latin typeface="Times New Roman" pitchFamily="-1" charset="0"/>
                <a:ea typeface="+mn-ea"/>
                <a:cs typeface="+mn-cs"/>
              </a:rPr>
              <a:t>immediate mode, </a:t>
            </a:r>
            <a:r>
              <a:rPr lang="en-US" sz="1200" kern="1200" dirty="0">
                <a:solidFill>
                  <a:schemeClr val="tx1"/>
                </a:solidFill>
                <a:latin typeface="Times New Roman" pitchFamily="-1" charset="0"/>
                <a:ea typeface="+mn-ea"/>
                <a:cs typeface="+mn-cs"/>
              </a:rPr>
              <a:t>the operand is included in the instruction. The operand can be a byte, word, or doubleword of data.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For </a:t>
            </a:r>
            <a:r>
              <a:rPr lang="en-US" sz="1200" b="1" kern="1200" dirty="0">
                <a:solidFill>
                  <a:schemeClr val="tx1"/>
                </a:solidFill>
                <a:latin typeface="Times New Roman" pitchFamily="-1" charset="0"/>
                <a:ea typeface="+mn-ea"/>
                <a:cs typeface="+mn-cs"/>
              </a:rPr>
              <a:t>register operand mode, </a:t>
            </a:r>
            <a:r>
              <a:rPr lang="en-US" sz="1200" kern="1200" dirty="0">
                <a:solidFill>
                  <a:schemeClr val="tx1"/>
                </a:solidFill>
                <a:latin typeface="Times New Roman" pitchFamily="-1" charset="0"/>
                <a:ea typeface="+mn-ea"/>
                <a:cs typeface="+mn-cs"/>
              </a:rPr>
              <a:t>the operand is located in a register. For general instructions, such as data transfer, arithmetic, and logical instructions, the operand can be one of the 32-bit general registers (EAX, EBX, ECX, EDX, ESI, EDI, ESP, EBP), one of the 16-bit general registers (AX, BX, CX, DX, SI, DI, SP, BP), or one of the 8-bit general registers (AH, BH, CH, DH, AL, BL, CL, DL). There are also some instructions that reference the segment selector registers (CS, DS, ES, SS, FS, GS).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remaining addressing modes reference locations in memory. The memory location must be specified in terms of the segment containing the location and the off- set from the beginning of the segment. In some cases, a segment is specified explicitly; in others, the segment is specified by simple rules that assign a segment by default.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In the </a:t>
            </a:r>
            <a:r>
              <a:rPr lang="en-US" sz="1200" b="1" kern="1200" dirty="0">
                <a:solidFill>
                  <a:schemeClr val="tx1"/>
                </a:solidFill>
                <a:latin typeface="Times New Roman" pitchFamily="-1" charset="0"/>
                <a:ea typeface="+mn-ea"/>
                <a:cs typeface="+mn-cs"/>
              </a:rPr>
              <a:t>displacement mode, </a:t>
            </a:r>
            <a:r>
              <a:rPr lang="en-US" sz="1200" kern="1200" dirty="0">
                <a:solidFill>
                  <a:schemeClr val="tx1"/>
                </a:solidFill>
                <a:latin typeface="Times New Roman" pitchFamily="-1" charset="0"/>
                <a:ea typeface="+mn-ea"/>
                <a:cs typeface="+mn-cs"/>
              </a:rPr>
              <a:t>the operand’s offset (the effective address of Figure13.2) is contained as part of the instruction as an 8-, 16-, or 32-bit displacement. With segmentation, all addresses in instructions refer merely to an offset in a segment. The displacement addressing mode is found on few machines because, as mentioned earlier, it leads to long instructions. In the case of the x86, the displacement value can be as long as 32 bits, making for a 6-byte instruction. Displacement addressing can be useful for referencing global variables.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remaining addressing modes are indirect, in the sense that the address portion of the instruction tells the processor where to look to find the address. The </a:t>
            </a:r>
            <a:r>
              <a:rPr lang="en-US" sz="1200" b="1" kern="1200" dirty="0">
                <a:solidFill>
                  <a:schemeClr val="tx1"/>
                </a:solidFill>
                <a:latin typeface="Times New Roman" pitchFamily="-1" charset="0"/>
                <a:ea typeface="+mn-ea"/>
                <a:cs typeface="+mn-cs"/>
              </a:rPr>
              <a:t>base mode </a:t>
            </a:r>
            <a:r>
              <a:rPr lang="en-US" sz="1200" kern="1200" dirty="0">
                <a:solidFill>
                  <a:schemeClr val="tx1"/>
                </a:solidFill>
                <a:latin typeface="Times New Roman" pitchFamily="-1" charset="0"/>
                <a:ea typeface="+mn-ea"/>
                <a:cs typeface="+mn-cs"/>
              </a:rPr>
              <a:t>specifies that one of the 8-, 16-, or 32-bit registers contains the effective address. This is equivalent to what we have referred to as register indirect addressing.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In the </a:t>
            </a:r>
            <a:r>
              <a:rPr lang="en-US" sz="1200" b="1" kern="1200" dirty="0">
                <a:solidFill>
                  <a:schemeClr val="tx1"/>
                </a:solidFill>
                <a:latin typeface="Times New Roman" pitchFamily="-1" charset="0"/>
                <a:ea typeface="+mn-ea"/>
                <a:cs typeface="+mn-cs"/>
              </a:rPr>
              <a:t>base with displacement mode, </a:t>
            </a:r>
            <a:r>
              <a:rPr lang="en-US" sz="1200" kern="1200" dirty="0">
                <a:solidFill>
                  <a:schemeClr val="tx1"/>
                </a:solidFill>
                <a:latin typeface="Times New Roman" pitchFamily="-1" charset="0"/>
                <a:ea typeface="+mn-ea"/>
                <a:cs typeface="+mn-cs"/>
              </a:rPr>
              <a:t>the instruction includes a displacement to be added to a base register, which may be any of the general-purpose registers. Examples of uses of this mode are as follows: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Used by a compiler to point to the start of a local variable area. For example, the base register could point to the beginning of a stack frame, which contains the local variables for the corresponding procedure.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Used to index into an array when the element size is not 1, 2, 4, or 8 bytes and which therefore cannot be indexed using an index register. In this case, the displacement points to the beginning of the array, and the base register holds the results of a calculation to determine the offset to a specific element within the array.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Used to access a field of a record. The base register points to the beginning of the record, while the displacement is an offset to the field.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In the </a:t>
            </a:r>
            <a:r>
              <a:rPr lang="en-US" sz="1200" b="1" kern="1200" dirty="0">
                <a:solidFill>
                  <a:schemeClr val="tx1"/>
                </a:solidFill>
                <a:latin typeface="Times New Roman" pitchFamily="-1" charset="0"/>
                <a:ea typeface="+mn-ea"/>
                <a:cs typeface="+mn-cs"/>
              </a:rPr>
              <a:t>scaled index with displacement mode, </a:t>
            </a:r>
            <a:r>
              <a:rPr lang="en-US" sz="1200" kern="1200" dirty="0">
                <a:solidFill>
                  <a:schemeClr val="tx1"/>
                </a:solidFill>
                <a:latin typeface="Times New Roman" pitchFamily="-1" charset="0"/>
                <a:ea typeface="+mn-ea"/>
                <a:cs typeface="+mn-cs"/>
              </a:rPr>
              <a:t>the instruction includes a displacement to be added to a register, in this case called an index register. The index register may be any of the general-purpose registers except the one called ESP, which is generally used for stack processing. In calculating the effective address, the contents of the index register are multiplied by a scaling factor of 1, 2, 4, or 8, and then added to a displacement. This mode is very convenient for indexing arrays. A scaling factor of 2 can be used for an array of 16-bit integers. A scaling factor of 4 can be used for 32-bit integers or floating-point numbers. Finally, a scaling factor of 8 can be used for an array of double-precision floating-point numbers.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a:t>
            </a:r>
            <a:r>
              <a:rPr lang="en-US" sz="1200" b="1" kern="1200" dirty="0">
                <a:solidFill>
                  <a:schemeClr val="tx1"/>
                </a:solidFill>
                <a:latin typeface="Times New Roman" pitchFamily="-1" charset="0"/>
                <a:ea typeface="+mn-ea"/>
                <a:cs typeface="+mn-cs"/>
              </a:rPr>
              <a:t>base with index and displacement mode </a:t>
            </a:r>
            <a:r>
              <a:rPr lang="en-US" sz="1200" kern="1200" dirty="0">
                <a:solidFill>
                  <a:schemeClr val="tx1"/>
                </a:solidFill>
                <a:latin typeface="Times New Roman" pitchFamily="-1" charset="0"/>
                <a:ea typeface="+mn-ea"/>
                <a:cs typeface="+mn-cs"/>
              </a:rPr>
              <a:t>sums the contents of the base register, the index register, and a displacement to form the effective address. Again, the base register can be any general-purpose register and the index register can be any general-purpose register except ESP. As an example, this addressing mode could be used for accessing a local array on a stack frame. This mode can also be used to support a two-dimensional array; in this case, the displacement points to the beginning of the array, and each register handles one dimension of the array.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a:t>
            </a:r>
            <a:r>
              <a:rPr lang="en-US" sz="1200" b="1" kern="1200" dirty="0">
                <a:solidFill>
                  <a:schemeClr val="tx1"/>
                </a:solidFill>
                <a:latin typeface="Times New Roman" pitchFamily="-1" charset="0"/>
                <a:ea typeface="+mn-ea"/>
                <a:cs typeface="+mn-cs"/>
              </a:rPr>
              <a:t>based scaled index with displacement mode </a:t>
            </a:r>
            <a:r>
              <a:rPr lang="en-US" sz="1200" kern="1200" dirty="0">
                <a:solidFill>
                  <a:schemeClr val="tx1"/>
                </a:solidFill>
                <a:latin typeface="Times New Roman" pitchFamily="-1" charset="0"/>
                <a:ea typeface="+mn-ea"/>
                <a:cs typeface="+mn-cs"/>
              </a:rPr>
              <a:t>sums the contents of the index register multiplied by a scaling factor, the contents of the base register, and the displacement. This is useful if an array is stored in a stack frame; in this case, the array elements would be 2, 4, or 8 bytes each in length. This mode also provides efficient indexing of a two-dimensional array when the array elements are 2, 4, or 8 bytes in length.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Finally, </a:t>
            </a:r>
            <a:r>
              <a:rPr lang="en-US" sz="1200" b="1" kern="1200" dirty="0">
                <a:solidFill>
                  <a:schemeClr val="tx1"/>
                </a:solidFill>
                <a:latin typeface="Times New Roman" pitchFamily="-1" charset="0"/>
                <a:ea typeface="+mn-ea"/>
                <a:cs typeface="+mn-cs"/>
              </a:rPr>
              <a:t>relative addressing </a:t>
            </a:r>
            <a:r>
              <a:rPr lang="en-US" sz="1200" kern="1200" dirty="0">
                <a:solidFill>
                  <a:schemeClr val="tx1"/>
                </a:solidFill>
                <a:latin typeface="Times New Roman" pitchFamily="-1" charset="0"/>
                <a:ea typeface="+mn-ea"/>
                <a:cs typeface="+mn-cs"/>
              </a:rPr>
              <a:t>can be used in transfer-of-control instructions. A displacement is added to the value of the program counter, which points to the next instruction. In this case, the displacement is treated as a signed byte, word, or doubleword value, and that value either increases or decreases the address in the program counter. </a:t>
            </a:r>
          </a:p>
          <a:p>
            <a:endParaRPr lang="en-US" dirty="0"/>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In the previous subsection, we mentioned some of the situations that can result in less than optimal pipeline performance. In this subsection, we examine this issue in a more systematic way. Chapter 16 revisits this issue, in more detail, after we have introduced the complexities found in superscalar pipeline organizations.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a:t>
            </a:r>
            <a:r>
              <a:rPr lang="en-US" sz="1200" b="1" kern="1200" dirty="0">
                <a:solidFill>
                  <a:schemeClr val="tx1"/>
                </a:solidFill>
                <a:latin typeface="Times New Roman" pitchFamily="-1" charset="0"/>
                <a:ea typeface="+mn-ea"/>
                <a:cs typeface="+mn-cs"/>
              </a:rPr>
              <a:t>pipeline hazard </a:t>
            </a:r>
            <a:r>
              <a:rPr lang="en-US" sz="1200" kern="1200" dirty="0">
                <a:solidFill>
                  <a:schemeClr val="tx1"/>
                </a:solidFill>
                <a:latin typeface="Times New Roman" pitchFamily="-1" charset="0"/>
                <a:ea typeface="+mn-ea"/>
                <a:cs typeface="+mn-cs"/>
              </a:rPr>
              <a:t>occurs when the pipeline, or some portion of the pipeline, must stall because conditions do not permit continued execution. Such a pipe- line stall is also referred to as a </a:t>
            </a:r>
            <a:r>
              <a:rPr lang="en-US" sz="1200" i="1" kern="1200" dirty="0">
                <a:solidFill>
                  <a:schemeClr val="tx1"/>
                </a:solidFill>
                <a:latin typeface="Times New Roman" pitchFamily="-1" charset="0"/>
                <a:ea typeface="+mn-ea"/>
                <a:cs typeface="+mn-cs"/>
              </a:rPr>
              <a:t>pipeline bubble. </a:t>
            </a:r>
            <a:r>
              <a:rPr lang="en-US" sz="1200" kern="1200" dirty="0">
                <a:solidFill>
                  <a:schemeClr val="tx1"/>
                </a:solidFill>
                <a:latin typeface="Times New Roman" pitchFamily="-1" charset="0"/>
                <a:ea typeface="+mn-ea"/>
                <a:cs typeface="+mn-cs"/>
              </a:rPr>
              <a:t>There are three types of hazards: resource, data, and control.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latin typeface="Times New Roman" pitchFamily="-1" charset="0"/>
                <a:ea typeface="+mn-ea"/>
                <a:cs typeface="+mn-cs"/>
              </a:rPr>
              <a:t>A resource hazard occurs when two (or more) instructions that are already in the pipeline need the same resource. The result is that the instructions must be executed in serial rather than parallel for a portion of the pipeline. A resource hazard is sometime referred to as a </a:t>
            </a:r>
            <a:r>
              <a:rPr lang="en-US" sz="1200" i="1" kern="1200" dirty="0">
                <a:solidFill>
                  <a:schemeClr val="tx1"/>
                </a:solidFill>
                <a:latin typeface="Times New Roman" pitchFamily="-1" charset="0"/>
                <a:ea typeface="+mn-ea"/>
                <a:cs typeface="+mn-cs"/>
              </a:rPr>
              <a:t>structural hazard.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Let us consider a simple example of a resource hazard. Assume a simplified five-stage pipeline, in which each stage takes one clock cycle. Figure 14.15a shows the ideal case, in which a new instruction enters the pipeline each clock cycle. Now assume that main memory has a single port and that all instruction fetches and data reads and writes must be performed one at a time. Further, ignore the cache. In this case, an operand read to or write from memory cannot be performed in parallel with an instruction fetch. This is illustrated in Figure 14.15b, which assumes that the source operand for instruction I1 is in memory, rather than a register. Therefore, the fetch instruction stage of the pipeline must idle for one cycle before beginning the instruction fetch for instruction I3. The figure assumes that all other operands are in registers.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Another example of a resource conflict is a situation in which multiple instructions are ready to enter the execute instruction phase and there is a single ALU. One solutions to such resource hazards is to increase available resources, such as having multiple ports into main memory and multiple ALU units. </a:t>
            </a:r>
            <a:endParaRPr lang="en-US" dirty="0"/>
          </a:p>
          <a:p>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data hazard occurs when there is a conflict in the access of an operand location. In general terms, we can state the hazard in this form: Two instructions in a program are to be executed in sequence and both access a particular memory or register operand. If the two instructions are executed in strict sequence, no problem occurs. However, if the instructions are executed in a pipeline, then it is possible for the operand value to be updated in such a way as to produce a different result than would occur with strict sequential execution. In other words, the program produces an incorrect result because of the use of pipelining.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As an example, consider the following x86 machine instruction sequence: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ADD EAX, EBX /* EAX = EAX + EBX</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SUB ECX, EAX /* ECX = ECX – EAX</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first instruction adds the contents of the 32-bit registers EAX and EBX</a:t>
            </a:r>
          </a:p>
          <a:p>
            <a:r>
              <a:rPr lang="en-US" sz="1200" b="0" i="0" u="none" strike="noStrike" kern="1200" baseline="0" dirty="0">
                <a:solidFill>
                  <a:schemeClr val="tx1"/>
                </a:solidFill>
                <a:latin typeface="Times New Roman" pitchFamily="-1" charset="0"/>
                <a:ea typeface="+mn-ea"/>
                <a:cs typeface="+mn-cs"/>
              </a:rPr>
              <a:t>and stores the result in EAX. The second instruction subtracts the contents of EAX</a:t>
            </a:r>
          </a:p>
          <a:p>
            <a:r>
              <a:rPr lang="en-US" sz="1200" b="0" i="0" u="none" strike="noStrike" kern="1200" baseline="0" dirty="0">
                <a:solidFill>
                  <a:schemeClr val="tx1"/>
                </a:solidFill>
                <a:latin typeface="Times New Roman" pitchFamily="-1" charset="0"/>
                <a:ea typeface="+mn-ea"/>
                <a:cs typeface="+mn-cs"/>
              </a:rPr>
              <a:t>from ECX and stores the result in ECX. Figure 14.16 shows the pipeline behavior.</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control hazard, also known as a </a:t>
            </a:r>
            <a:r>
              <a:rPr lang="en-US" sz="1200" i="1" kern="1200" dirty="0">
                <a:solidFill>
                  <a:schemeClr val="tx1"/>
                </a:solidFill>
                <a:latin typeface="Times New Roman" pitchFamily="-1" charset="0"/>
                <a:ea typeface="+mn-ea"/>
                <a:cs typeface="+mn-cs"/>
              </a:rPr>
              <a:t>branch hazard, </a:t>
            </a:r>
            <a:r>
              <a:rPr lang="en-US" sz="1200" kern="1200" dirty="0">
                <a:solidFill>
                  <a:schemeClr val="tx1"/>
                </a:solidFill>
                <a:latin typeface="Times New Roman" pitchFamily="-1" charset="0"/>
                <a:ea typeface="+mn-ea"/>
                <a:cs typeface="+mn-cs"/>
              </a:rPr>
              <a:t>occurs when the pipeline makes the wrong decision on a branch prediction and therefore brings instructions into the pipeline that must subsequently be discarded. We discuss approaches to dealing with control hazards next. </a:t>
            </a:r>
            <a:endParaRPr lang="en-US" dirty="0"/>
          </a:p>
          <a:p>
            <a:endParaRPr lang="en-US" dirty="0"/>
          </a:p>
          <a:p>
            <a:r>
              <a:rPr lang="en-US" sz="1200" kern="1200" dirty="0">
                <a:solidFill>
                  <a:schemeClr val="tx1"/>
                </a:solidFill>
                <a:latin typeface="Times New Roman" pitchFamily="-1" charset="0"/>
                <a:ea typeface="+mn-ea"/>
                <a:cs typeface="+mn-cs"/>
              </a:rPr>
              <a:t>One of the major problems in designing an instruction pipeline is assuring a steady flow of instructions to the initial stages of the pipeline. The primary impediment, as we have seen, is the conditional branch instruction. Until the instruction is actually executed, it is impossible to determine whether the branch will be taken or not.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variety of approaches have been taken for dealing with conditional branches: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Multiple streams </a:t>
            </a:r>
          </a:p>
          <a:p>
            <a:r>
              <a:rPr lang="en-US" sz="1200" kern="1200" dirty="0">
                <a:solidFill>
                  <a:schemeClr val="tx1"/>
                </a:solidFill>
                <a:latin typeface="Times New Roman" pitchFamily="-1" charset="0"/>
                <a:ea typeface="+mn-ea"/>
                <a:cs typeface="+mn-cs"/>
              </a:rPr>
              <a:t>Prefetch branch target </a:t>
            </a:r>
          </a:p>
          <a:p>
            <a:r>
              <a:rPr lang="en-US" sz="1200" kern="1200" dirty="0">
                <a:solidFill>
                  <a:schemeClr val="tx1"/>
                </a:solidFill>
                <a:latin typeface="Times New Roman" pitchFamily="-1" charset="0"/>
                <a:ea typeface="+mn-ea"/>
                <a:cs typeface="+mn-cs"/>
              </a:rPr>
              <a:t>Loop buffer </a:t>
            </a:r>
          </a:p>
          <a:p>
            <a:r>
              <a:rPr lang="en-US" sz="1200" kern="1200" dirty="0">
                <a:solidFill>
                  <a:schemeClr val="tx1"/>
                </a:solidFill>
                <a:latin typeface="Times New Roman" pitchFamily="-1" charset="0"/>
                <a:ea typeface="+mn-ea"/>
                <a:cs typeface="+mn-cs"/>
              </a:rPr>
              <a:t>Branch prediction </a:t>
            </a:r>
          </a:p>
          <a:p>
            <a:r>
              <a:rPr lang="en-US" sz="1200" kern="1200" dirty="0">
                <a:solidFill>
                  <a:schemeClr val="tx1"/>
                </a:solidFill>
                <a:latin typeface="Times New Roman" pitchFamily="-1" charset="0"/>
                <a:ea typeface="+mn-ea"/>
                <a:cs typeface="+mn-cs"/>
              </a:rPr>
              <a:t>Delayed branch </a:t>
            </a:r>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1"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42</a:t>
            </a:r>
          </a:p>
        </p:txBody>
      </p:sp>
      <p:sp>
        <p:nvSpPr>
          <p:cNvPr id="89092"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3"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4" name="Rectangle 6"/>
          <p:cNvSpPr>
            <a:spLocks noGrp="1" noRot="1" noChangeAspect="1" noChangeArrowheads="1" noTextEdit="1"/>
          </p:cNvSpPr>
          <p:nvPr>
            <p:ph type="sldImg"/>
          </p:nvPr>
        </p:nvSpPr>
        <p:spPr>
          <a:xfrm>
            <a:off x="3270250" y="514350"/>
            <a:ext cx="3386138" cy="2540000"/>
          </a:xfrm>
          <a:ln cap="flat"/>
        </p:spPr>
      </p:sp>
      <p:sp>
        <p:nvSpPr>
          <p:cNvPr id="89095"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simple pipeline suffers a penalty for a branch instruction because it must choose one of two instructions to fetch next and may make the wrong choice. A brute-force approach is to replicate the initial portions of the pipeline and allow the pipeline to fetch both instructions, making use of two streams. There are two problems with this approach: </a:t>
            </a:r>
            <a:endParaRPr lang="en-US" dirty="0"/>
          </a:p>
          <a:p>
            <a:pPr lvl="1"/>
            <a:r>
              <a:rPr lang="en-US" sz="1200" kern="1200" dirty="0">
                <a:solidFill>
                  <a:schemeClr val="tx1"/>
                </a:solidFill>
                <a:latin typeface="Times New Roman" pitchFamily="-1" charset="0"/>
                <a:ea typeface="ＭＳ Ｐゴシック" pitchFamily="-1" charset="-128"/>
                <a:cs typeface="+mn-cs"/>
              </a:rPr>
              <a:t>With multiple pipelines there are contention delays for access to the registers and to memory.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Additional branch instructions may enter the pipeline (either stream) before the original branch decision is resolved. Each such instruction needs an additional stream.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Despite these drawbacks, this strategy can improve performance. Examples of machines with two or more pipeline streams are the IBM 370/168 and the IBM 3033. </a:t>
            </a:r>
          </a:p>
          <a:p>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39"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43</a:t>
            </a:r>
          </a:p>
        </p:txBody>
      </p:sp>
      <p:sp>
        <p:nvSpPr>
          <p:cNvPr id="91140"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1"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2" name="Rectangle 6"/>
          <p:cNvSpPr>
            <a:spLocks noGrp="1" noRot="1" noChangeAspect="1" noChangeArrowheads="1" noTextEdit="1"/>
          </p:cNvSpPr>
          <p:nvPr>
            <p:ph type="sldImg"/>
          </p:nvPr>
        </p:nvSpPr>
        <p:spPr>
          <a:xfrm>
            <a:off x="3270250" y="514350"/>
            <a:ext cx="3386138" cy="2540000"/>
          </a:xfrm>
          <a:ln cap="flat"/>
        </p:spPr>
      </p:sp>
      <p:sp>
        <p:nvSpPr>
          <p:cNvPr id="9114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When a conditional branch is recognized, the target of the branch is prefetched, in addition to the instruction following the branch. This target is then saved until the branch instruction is executed. If the branch is taken, the target has already been prefetched.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IBM 360/91 uses this approach. </a:t>
            </a:r>
            <a:endParaRPr lang="en-US" dirty="0"/>
          </a:p>
          <a:p>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7"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44</a:t>
            </a:r>
          </a:p>
        </p:txBody>
      </p:sp>
      <p:sp>
        <p:nvSpPr>
          <p:cNvPr id="93188"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9"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90" name="Rectangle 6"/>
          <p:cNvSpPr>
            <a:spLocks noGrp="1" noRot="1" noChangeAspect="1" noChangeArrowheads="1" noTextEdit="1"/>
          </p:cNvSpPr>
          <p:nvPr>
            <p:ph type="sldImg"/>
          </p:nvPr>
        </p:nvSpPr>
        <p:spPr>
          <a:xfrm>
            <a:off x="3270250" y="514350"/>
            <a:ext cx="3386138" cy="2540000"/>
          </a:xfrm>
          <a:ln cap="flat"/>
        </p:spPr>
      </p:sp>
      <p:sp>
        <p:nvSpPr>
          <p:cNvPr id="9319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loop buffer is a small, very-high-speed memory maintained by the instruction fetch stage of the pipeline and containing the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most recently fetched instructions, in sequence. If a branch is to be taken, the hardware first checks whether the branch target is within the buffer. If so, the next instruction is fetched from the buffer. The loop buffer has three benefits: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1. </a:t>
            </a:r>
            <a:r>
              <a:rPr lang="en-US" sz="1200" kern="1200" dirty="0">
                <a:solidFill>
                  <a:schemeClr val="tx1"/>
                </a:solidFill>
                <a:latin typeface="Times New Roman" pitchFamily="-1" charset="0"/>
                <a:ea typeface="+mn-ea"/>
                <a:cs typeface="+mn-cs"/>
              </a:rPr>
              <a:t>With the use of prefetching, the loop buffer will contain some instruction sequentially ahead of the current instruction fetch address. Thus, instructions fetched in sequence will be available without the usual memory access time.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2. </a:t>
            </a:r>
            <a:r>
              <a:rPr lang="en-US" sz="1200" kern="1200" dirty="0">
                <a:solidFill>
                  <a:schemeClr val="tx1"/>
                </a:solidFill>
                <a:latin typeface="Times New Roman" pitchFamily="-1" charset="0"/>
                <a:ea typeface="+mn-ea"/>
                <a:cs typeface="+mn-cs"/>
              </a:rPr>
              <a:t>If a branch occurs to a target just a few locations ahead of the address of the branch instruction, the target will already be in the buffer. This is useful for the rather common occurrence of IF–THEN and IF–THEN–ELSE sequences. </a:t>
            </a:r>
            <a:endParaRPr lang="en-US" dirty="0"/>
          </a:p>
          <a:p>
            <a:endParaRPr lang="en-GB" dirty="0"/>
          </a:p>
          <a:p>
            <a:r>
              <a:rPr lang="en-US" sz="1200" b="1" kern="1200" dirty="0">
                <a:solidFill>
                  <a:schemeClr val="tx1"/>
                </a:solidFill>
                <a:latin typeface="Times New Roman" pitchFamily="-1" charset="0"/>
                <a:ea typeface="+mn-ea"/>
                <a:cs typeface="+mn-cs"/>
              </a:rPr>
              <a:t>3. </a:t>
            </a:r>
            <a:r>
              <a:rPr lang="en-US" sz="1200" kern="1200" dirty="0">
                <a:solidFill>
                  <a:schemeClr val="tx1"/>
                </a:solidFill>
                <a:latin typeface="Times New Roman" pitchFamily="-1" charset="0"/>
                <a:ea typeface="+mn-ea"/>
                <a:cs typeface="+mn-cs"/>
              </a:rPr>
              <a:t>This strategy is particularly well suited to dealing with loops, or iterations; hence the name </a:t>
            </a:r>
            <a:r>
              <a:rPr lang="en-US" sz="1200" i="1" kern="1200" dirty="0">
                <a:solidFill>
                  <a:schemeClr val="tx1"/>
                </a:solidFill>
                <a:latin typeface="Times New Roman" pitchFamily="-1" charset="0"/>
                <a:ea typeface="+mn-ea"/>
                <a:cs typeface="+mn-cs"/>
              </a:rPr>
              <a:t>loop buffer. </a:t>
            </a:r>
            <a:r>
              <a:rPr lang="en-US" sz="1200" kern="1200" dirty="0">
                <a:solidFill>
                  <a:schemeClr val="tx1"/>
                </a:solidFill>
                <a:latin typeface="Times New Roman" pitchFamily="-1" charset="0"/>
                <a:ea typeface="+mn-ea"/>
                <a:cs typeface="+mn-cs"/>
              </a:rPr>
              <a:t>If the loop buffer is large enough to contain all the instructions in a loop, then those instructions need to be fetched from memory only once, for the first iteration. For subsequent iterations, all the needed instructions are already in the buffer.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loop buffer is similar in principle to a cache dedicated to instructions. The differences are that the loop buffer only retains instructions in sequence and is much smaller in size and hence lower in cost. </a:t>
            </a:r>
            <a:endParaRPr lang="en-US" dirty="0"/>
          </a:p>
          <a:p>
            <a:endParaRPr lang="en-GB"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Figure 14.17 gives an example of a loop buffer. If the buffer contains 256 bytes, and byte addressing is used, then the least significant 8 bits are used to index the buffer. The remaining most significant bits are checked to determine if the branch target lies within the environment captured by the buffer.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Among the machines using a loop buffer are some of the CDC machines (Star- 100, 6600, 7600) and the CRAY-1. A specialized form of loop buffer is available on the Motorola 68010, for executing a three-instruction loop involving the DBcc (decrement and branch on condition) instruction (see Problem 14.14). A three-word buffer is maintained, and the processor executes these instructions repeatedly until the loop condition is satisfied. </a:t>
            </a:r>
            <a:endParaRPr lang="en-US" dirty="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5"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45</a:t>
            </a:r>
          </a:p>
        </p:txBody>
      </p:sp>
      <p:sp>
        <p:nvSpPr>
          <p:cNvPr id="95236"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7"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8" name="Rectangle 6"/>
          <p:cNvSpPr>
            <a:spLocks noGrp="1" noRot="1" noChangeAspect="1" noChangeArrowheads="1" noTextEdit="1"/>
          </p:cNvSpPr>
          <p:nvPr>
            <p:ph type="sldImg"/>
          </p:nvPr>
        </p:nvSpPr>
        <p:spPr>
          <a:xfrm>
            <a:off x="3270250" y="514350"/>
            <a:ext cx="3386138" cy="2540000"/>
          </a:xfrm>
          <a:ln cap="flat"/>
        </p:spPr>
      </p:sp>
      <p:sp>
        <p:nvSpPr>
          <p:cNvPr id="9523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Various techniques can be used to predict whether a branch will be taken. Among the more common are the following: </a:t>
            </a:r>
            <a:endParaRPr lang="en-US" dirty="0"/>
          </a:p>
          <a:p>
            <a:r>
              <a:rPr lang="en-US" sz="1200" kern="1200" dirty="0">
                <a:solidFill>
                  <a:schemeClr val="tx1"/>
                </a:solidFill>
                <a:latin typeface="Times New Roman" pitchFamily="-1" charset="0"/>
                <a:ea typeface="+mn-ea"/>
                <a:cs typeface="+mn-cs"/>
              </a:rPr>
              <a:t>• • • • • </a:t>
            </a:r>
            <a:endParaRPr lang="en-US" dirty="0"/>
          </a:p>
          <a:p>
            <a:r>
              <a:rPr lang="en-US" sz="1200" kern="1200" dirty="0">
                <a:solidFill>
                  <a:schemeClr val="tx1"/>
                </a:solidFill>
                <a:latin typeface="Times New Roman" pitchFamily="-1" charset="0"/>
                <a:ea typeface="+mn-ea"/>
                <a:cs typeface="+mn-cs"/>
              </a:rPr>
              <a:t>Predict never taken </a:t>
            </a:r>
          </a:p>
          <a:p>
            <a:r>
              <a:rPr lang="en-US" sz="1200" kern="1200" dirty="0">
                <a:solidFill>
                  <a:schemeClr val="tx1"/>
                </a:solidFill>
                <a:latin typeface="Times New Roman" pitchFamily="-1" charset="0"/>
                <a:ea typeface="+mn-ea"/>
                <a:cs typeface="+mn-cs"/>
              </a:rPr>
              <a:t>Predict always taken </a:t>
            </a:r>
          </a:p>
          <a:p>
            <a:r>
              <a:rPr lang="en-US" sz="1200" kern="1200" dirty="0">
                <a:solidFill>
                  <a:schemeClr val="tx1"/>
                </a:solidFill>
                <a:latin typeface="Times New Roman" pitchFamily="-1" charset="0"/>
                <a:ea typeface="+mn-ea"/>
                <a:cs typeface="+mn-cs"/>
              </a:rPr>
              <a:t>Predict by opcode </a:t>
            </a:r>
          </a:p>
          <a:p>
            <a:r>
              <a:rPr lang="en-US" sz="1200" kern="1200" dirty="0">
                <a:solidFill>
                  <a:schemeClr val="tx1"/>
                </a:solidFill>
                <a:latin typeface="Times New Roman" pitchFamily="-1" charset="0"/>
                <a:ea typeface="+mn-ea"/>
                <a:cs typeface="+mn-cs"/>
              </a:rPr>
              <a:t>Taken/not taken switch </a:t>
            </a:r>
          </a:p>
          <a:p>
            <a:r>
              <a:rPr lang="en-US" sz="1200" kern="1200" dirty="0">
                <a:solidFill>
                  <a:schemeClr val="tx1"/>
                </a:solidFill>
                <a:latin typeface="Times New Roman" pitchFamily="-1" charset="0"/>
                <a:ea typeface="+mn-ea"/>
                <a:cs typeface="+mn-cs"/>
              </a:rPr>
              <a:t>Branch history table</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first three approaches are static: they do not depend on the execution history up to the time of the conditional branch instruction. The latter two approaches are dynamic: They depend on the execution history.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first two approaches are the simplest. These either always assume that the branch will not be taken and continue to fetch instructions in sequence, or they always assume that the branch will be taken and always fetch from the branch tar- get. The predict-never-taken approach is the most popular of all the branch prediction methods.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Studies analyzing program behavior have shown that conditional branches are taken more than 50% of the time [LILJ88], and so if the cost of prefetching from either path is the same, then always prefetching from the branch target address should give better performance than always prefetching from the sequential path. However, in a paged machine, prefetching the branch target is more likely to cause a page fault than prefetching the next instruction in sequence, and so this performance penalty should be taken into account. An avoidance mechanism may be employed to reduce this penalty.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final static approach makes the decision based on the opcode of the branch instruction. The processor assumes that the branch will be taken for certain branch opcodes and not for others. [LILJ88] reports success rates of greater than 75% with this strategy. </a:t>
            </a:r>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Dynamic branch strategies attempt to improve the accuracy of prediction by recording the history of conditional branch instructions in a program. For example, one or more bits can be associated with each conditional branch instruction that reflect the recent history of the instruction. These bits are referred to as a taken/ not taken switch that directs the processor to make a particular decision the next time the instruction is encountered. Typically, these history bits are not associated with the instruction in main memory. Rather, they are kept in temporary high- speed storage. One possibility is to associate these bits with any conditional branch instruction that is in a cache. When the instruction is replaced in the cache, its history is lost. Another possibility is to maintain a small table for recently executed branch instructions with one or more history bits in each entry. The processor could access the table associatively, like a cache, or by using the low-order bits of the branch instruction’s address. </a:t>
            </a:r>
            <a:endParaRPr lang="en-US" dirty="0"/>
          </a:p>
          <a:p>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47500" lnSpcReduction="20000"/>
          </a:bodyPr>
          <a:lstStyle/>
          <a:p>
            <a:r>
              <a:rPr lang="en-US" sz="1200" kern="1200" dirty="0">
                <a:solidFill>
                  <a:schemeClr val="tx1"/>
                </a:solidFill>
                <a:latin typeface="Times New Roman" pitchFamily="-1" charset="0"/>
                <a:ea typeface="+mn-ea"/>
                <a:cs typeface="+mn-cs"/>
              </a:rPr>
              <a:t>The register organization includes the following types of registers (Table 14.2):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General: </a:t>
            </a:r>
            <a:r>
              <a:rPr lang="en-US" sz="1200" kern="1200" dirty="0">
                <a:solidFill>
                  <a:schemeClr val="tx1"/>
                </a:solidFill>
                <a:latin typeface="Times New Roman" pitchFamily="-1" charset="0"/>
                <a:ea typeface="+mn-ea"/>
                <a:cs typeface="+mn-cs"/>
              </a:rPr>
              <a:t>There are eight 32-bit general-purpose registers (see Figure 14.3c). These may be used for all types of x86 instructions; they can also hold operands for address calculations. In addition, some of these registers also serve special purposes. For example, string instructions use the contents of the ECX, ESI, and EDI registers as operands without having to reference these registers explicitly in the instruction. As a result, a number of instructions can be encoded more compactly. In 64-bit mode, there are 16 64-bit general-purpose registers.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Segment: </a:t>
            </a:r>
            <a:r>
              <a:rPr lang="en-US" sz="1200" kern="1200" dirty="0">
                <a:solidFill>
                  <a:schemeClr val="tx1"/>
                </a:solidFill>
                <a:latin typeface="Times New Roman" pitchFamily="-1" charset="0"/>
                <a:ea typeface="+mn-ea"/>
                <a:cs typeface="+mn-cs"/>
              </a:rPr>
              <a:t>The six 16-bit segment registers contain segment selectors, which index into segment tables, as discussed in Chapter 8. The code segment (CS) register references the segment containing the instruction being executed. The stack segment (SS) register references the segment containing a user-visible stack. The remaining segment registers (DS, ES, FS, GS) enable the user to reference up to four separate data segments at a time.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Flags: </a:t>
            </a:r>
            <a:r>
              <a:rPr lang="en-US" sz="1200" kern="1200" dirty="0">
                <a:solidFill>
                  <a:schemeClr val="tx1"/>
                </a:solidFill>
                <a:latin typeface="Times New Roman" pitchFamily="-1" charset="0"/>
                <a:ea typeface="+mn-ea"/>
                <a:cs typeface="+mn-cs"/>
              </a:rPr>
              <a:t>The 32-bit EFLAGS register contains condition codes and various mode bits. In 64-bit mode, this register is extended to 64 bits and referred </a:t>
            </a:r>
            <a:endParaRPr lang="en-US" dirty="0"/>
          </a:p>
          <a:p>
            <a:r>
              <a:rPr lang="en-US" sz="1200" kern="1200" dirty="0">
                <a:solidFill>
                  <a:schemeClr val="tx1"/>
                </a:solidFill>
                <a:latin typeface="Times New Roman" pitchFamily="-1" charset="0"/>
                <a:ea typeface="+mn-ea"/>
                <a:cs typeface="+mn-cs"/>
              </a:rPr>
              <a:t>to as RFLAGS. In the current architecture definition, the upper 32 bits of RFLAGS are unused.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Instruction pointer: </a:t>
            </a:r>
            <a:r>
              <a:rPr lang="en-US" sz="1200" kern="1200" dirty="0">
                <a:solidFill>
                  <a:schemeClr val="tx1"/>
                </a:solidFill>
                <a:latin typeface="Times New Roman" pitchFamily="-1" charset="0"/>
                <a:ea typeface="+mn-ea"/>
                <a:cs typeface="+mn-cs"/>
              </a:rPr>
              <a:t>Contains the address of the current instruction. </a:t>
            </a:r>
            <a:endParaRPr lang="en-US" dirty="0"/>
          </a:p>
          <a:p>
            <a:r>
              <a:rPr lang="en-US" sz="1200" kern="1200" dirty="0">
                <a:solidFill>
                  <a:schemeClr val="tx1"/>
                </a:solidFill>
                <a:latin typeface="Times New Roman" pitchFamily="-1" charset="0"/>
                <a:ea typeface="+mn-ea"/>
                <a:cs typeface="+mn-cs"/>
              </a:rPr>
              <a:t>There are also registers specifically devoted to the floating-point unit: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Numeric: </a:t>
            </a:r>
            <a:r>
              <a:rPr lang="en-US" sz="1200" kern="1200" dirty="0">
                <a:solidFill>
                  <a:schemeClr val="tx1"/>
                </a:solidFill>
                <a:latin typeface="Times New Roman" pitchFamily="-1" charset="0"/>
                <a:ea typeface="+mn-ea"/>
                <a:cs typeface="+mn-cs"/>
              </a:rPr>
              <a:t>Each register holds an extended-precision 80-bit floating-point number. There are eight registers that function as a stack, with push and pop operations available in the instruction set.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Control: </a:t>
            </a:r>
            <a:r>
              <a:rPr lang="en-US" sz="1200" kern="1200" dirty="0">
                <a:solidFill>
                  <a:schemeClr val="tx1"/>
                </a:solidFill>
                <a:latin typeface="Times New Roman" pitchFamily="-1" charset="0"/>
                <a:ea typeface="+mn-ea"/>
                <a:cs typeface="+mn-cs"/>
              </a:rPr>
              <a:t>The 16-bit control register contains bits that control the operation of the floating-point unit, including the type of rounding control; single, double, or extended precision; and bits to enable or disable various exception conditions.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Status: </a:t>
            </a:r>
            <a:r>
              <a:rPr lang="en-US" sz="1200" kern="1200" dirty="0">
                <a:solidFill>
                  <a:schemeClr val="tx1"/>
                </a:solidFill>
                <a:latin typeface="Times New Roman" pitchFamily="-1" charset="0"/>
                <a:ea typeface="+mn-ea"/>
                <a:cs typeface="+mn-cs"/>
              </a:rPr>
              <a:t>The 16-bit status register contains bits that reflect the current state of the floating-point unit, including a 3-bit pointer to the top of the stack; condition codes reporting the outcome of the last operation; and exception flags.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Tagword: </a:t>
            </a:r>
            <a:r>
              <a:rPr lang="en-US" sz="1200" b="0" kern="1200" dirty="0">
                <a:solidFill>
                  <a:schemeClr val="tx1"/>
                </a:solidFill>
                <a:latin typeface="Times New Roman" pitchFamily="-1" charset="0"/>
                <a:ea typeface="+mn-ea"/>
                <a:cs typeface="+mn-cs"/>
              </a:rPr>
              <a:t>This 16-bit register contains a 2-bit tag for each floating-point numeric </a:t>
            </a:r>
            <a:r>
              <a:rPr lang="en-US" sz="1200" kern="1200" dirty="0">
                <a:solidFill>
                  <a:schemeClr val="tx1"/>
                </a:solidFill>
                <a:latin typeface="Times New Roman" pitchFamily="-1" charset="0"/>
                <a:ea typeface="+mn-ea"/>
                <a:cs typeface="+mn-cs"/>
              </a:rPr>
              <a:t>register, which indicates the nature of the contents of the corresponding register.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four possible values are valid, zero, special (NaN, infinity, denormalized), and empty. These tags enable programs to check the contents of a numeric register without performing complex decoding of the actual data in the register. For example, when a context switch is made, the processor need not save any floating-point registers that are empty.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use of most of the aforementioned registers is easily understood. Let us elaborate briefly on several of the registers. </a:t>
            </a:r>
            <a:endParaRPr lang="en-US" dirty="0"/>
          </a:p>
          <a:p>
            <a:endParaRPr lang="en-US" dirty="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Data processing instructions use either register addressing or a mixture of register and immediate addressing. For register addressing, the value in one of the register operands may be scaled using one of the five shift operators defined in the preceding paragraph.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only form of addressing for branch instructions is immediate addressing. The branch instruction contains a 24-bit value. For address calculation, this value is shifted left 2 bits, so that the address is on a word boundary. Thus the effective address range is ± 32 MB from the program counter. </a:t>
            </a:r>
            <a:endParaRPr lang="en-US" dirty="0"/>
          </a:p>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1" charset="0"/>
                <a:ea typeface="+mn-ea"/>
                <a:cs typeface="+mn-cs"/>
              </a:rPr>
              <a:t>The EFLAGS register (Figure 14.22) indicates the condition of the processor and helps to control its operation. It includes the six condition codes defined in Table 12.9 (carry, parity, auxiliary, zero, sign, overflow), which report the results of an integer operation. In addition, there are bits in the register that may be referred to as control bits: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Trap flag (TF): </a:t>
            </a:r>
            <a:r>
              <a:rPr lang="en-US" sz="1200" kern="1200" dirty="0">
                <a:solidFill>
                  <a:schemeClr val="tx1"/>
                </a:solidFill>
                <a:latin typeface="Times New Roman" pitchFamily="-1" charset="0"/>
                <a:ea typeface="+mn-ea"/>
                <a:cs typeface="+mn-cs"/>
              </a:rPr>
              <a:t>When set, causes an interrupt after the execution of each instruction. This is used for debugging.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Interrupt enable flag (IF): </a:t>
            </a:r>
            <a:r>
              <a:rPr lang="en-US" sz="1200" kern="1200" dirty="0">
                <a:solidFill>
                  <a:schemeClr val="tx1"/>
                </a:solidFill>
                <a:latin typeface="Times New Roman" pitchFamily="-1" charset="0"/>
                <a:ea typeface="+mn-ea"/>
                <a:cs typeface="+mn-cs"/>
              </a:rPr>
              <a:t>When set, the processor will recognize external interrupts.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Direction flag (DF): </a:t>
            </a:r>
            <a:r>
              <a:rPr lang="en-US" sz="1200" kern="1200" dirty="0">
                <a:solidFill>
                  <a:schemeClr val="tx1"/>
                </a:solidFill>
                <a:latin typeface="Times New Roman" pitchFamily="-1" charset="0"/>
                <a:ea typeface="+mn-ea"/>
                <a:cs typeface="+mn-cs"/>
              </a:rPr>
              <a:t>Determines whether string processing instructions increment or decrement the 16-bit half-registers SI and DI (for 16-bit operations) or the 32-bit registers ESI and EDI (for 32-bit operations).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I/O privilege flag (IOPL): </a:t>
            </a:r>
            <a:r>
              <a:rPr lang="en-US" sz="1200" kern="1200" dirty="0">
                <a:solidFill>
                  <a:schemeClr val="tx1"/>
                </a:solidFill>
                <a:latin typeface="Times New Roman" pitchFamily="-1" charset="0"/>
                <a:ea typeface="+mn-ea"/>
                <a:cs typeface="+mn-cs"/>
              </a:rPr>
              <a:t>When set, causes the processor to generate an exception on all accesses to I/O devices during protected-mode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Resume flag (RF): </a:t>
            </a:r>
            <a:r>
              <a:rPr lang="en-US" sz="1200" kern="1200" dirty="0">
                <a:solidFill>
                  <a:schemeClr val="tx1"/>
                </a:solidFill>
                <a:latin typeface="Times New Roman" pitchFamily="-1" charset="0"/>
                <a:ea typeface="+mn-ea"/>
                <a:cs typeface="+mn-cs"/>
              </a:rPr>
              <a:t>Allows the programmer to disable debug exceptions so that the instruction can be restarted after a debug exception without immediately causing another debug exception.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Alignment check (AC): </a:t>
            </a:r>
            <a:r>
              <a:rPr lang="en-US" sz="1200" kern="1200" dirty="0">
                <a:solidFill>
                  <a:schemeClr val="tx1"/>
                </a:solidFill>
                <a:latin typeface="Times New Roman" pitchFamily="-1" charset="0"/>
                <a:ea typeface="+mn-ea"/>
                <a:cs typeface="+mn-cs"/>
              </a:rPr>
              <a:t>Activates if a word or doubleword is addressed on a nonword or nondoubleword boundary.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Identification flag (ID): </a:t>
            </a:r>
            <a:r>
              <a:rPr lang="en-US" sz="1200" kern="1200" dirty="0">
                <a:solidFill>
                  <a:schemeClr val="tx1"/>
                </a:solidFill>
                <a:latin typeface="Times New Roman" pitchFamily="-1" charset="0"/>
                <a:ea typeface="+mn-ea"/>
                <a:cs typeface="+mn-cs"/>
              </a:rPr>
              <a:t>If this bit can be set and cleared, then this processor supports the processorID instruction. This instruction provides information about the vendor, family, and model.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 addition, there are 4 bits that relate to operating mode. The Nested Task (NT) flag indicates that the current task is nested within another task in protected- mode operation. The Virtual Mode (VM) bit allows the programmer to enable or disable virtual 8086 mode, which determines whether the processor runs as an 8086 machine. The Virtual Interrupt Flag (VIF) and Virtual Interrupt Pending (VIP) flag are used in a multitasking environment. </a:t>
            </a:r>
            <a:endParaRPr lang="en-US" dirty="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latin typeface="Times New Roman" pitchFamily="-1" charset="0"/>
                <a:ea typeface="+mn-ea"/>
                <a:cs typeface="+mn-cs"/>
              </a:rPr>
              <a:t>Two classes of events cause the x86 to suspend execution of the current instruction stream and respond to the event: interrupts and exceptions. In both cases, the processor saves the context of the current process and transfers to a predefined routine to service the condition. An </a:t>
            </a:r>
            <a:r>
              <a:rPr lang="en-US" sz="1200" i="1" kern="1200" dirty="0">
                <a:solidFill>
                  <a:schemeClr val="tx1"/>
                </a:solidFill>
                <a:latin typeface="Times New Roman" pitchFamily="-1" charset="0"/>
                <a:ea typeface="+mn-ea"/>
                <a:cs typeface="+mn-cs"/>
              </a:rPr>
              <a:t>interrupt </a:t>
            </a:r>
            <a:r>
              <a:rPr lang="en-US" sz="1200" kern="1200" dirty="0">
                <a:solidFill>
                  <a:schemeClr val="tx1"/>
                </a:solidFill>
                <a:latin typeface="Times New Roman" pitchFamily="-1" charset="0"/>
                <a:ea typeface="+mn-ea"/>
                <a:cs typeface="+mn-cs"/>
              </a:rPr>
              <a:t>is generated by a signal from hardware, and it may occur at random times during the execution of a program. An </a:t>
            </a:r>
            <a:r>
              <a:rPr lang="en-US" sz="1200" i="1" kern="1200" dirty="0">
                <a:solidFill>
                  <a:schemeClr val="tx1"/>
                </a:solidFill>
                <a:latin typeface="Times New Roman" pitchFamily="-1" charset="0"/>
                <a:ea typeface="+mn-ea"/>
                <a:cs typeface="+mn-cs"/>
              </a:rPr>
              <a:t>exception </a:t>
            </a:r>
            <a:r>
              <a:rPr lang="en-US" sz="1200" kern="1200" dirty="0">
                <a:solidFill>
                  <a:schemeClr val="tx1"/>
                </a:solidFill>
                <a:latin typeface="Times New Roman" pitchFamily="-1" charset="0"/>
                <a:ea typeface="+mn-ea"/>
                <a:cs typeface="+mn-cs"/>
              </a:rPr>
              <a:t>is generated from software, and it is provoked by the execution of an instruction. There are two sources of interrupts and two sources of exceptions: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1. </a:t>
            </a:r>
            <a:r>
              <a:rPr lang="en-US" sz="1200" kern="1200" dirty="0">
                <a:solidFill>
                  <a:schemeClr val="tx1"/>
                </a:solidFill>
                <a:latin typeface="Times New Roman" pitchFamily="-1" charset="0"/>
                <a:ea typeface="+mn-ea"/>
                <a:cs typeface="+mn-cs"/>
              </a:rPr>
              <a:t>Interrupts </a:t>
            </a:r>
            <a:endParaRPr lang="en-US" dirty="0"/>
          </a:p>
          <a:p>
            <a:pPr lvl="1"/>
            <a:r>
              <a:rPr lang="en-US" sz="1200" b="1" kern="1200" dirty="0">
                <a:solidFill>
                  <a:schemeClr val="tx1"/>
                </a:solidFill>
                <a:latin typeface="Times New Roman" pitchFamily="-1" charset="0"/>
                <a:ea typeface="ＭＳ Ｐゴシック" pitchFamily="-1" charset="-128"/>
                <a:cs typeface="+mn-cs"/>
              </a:rPr>
              <a:t>Maskable interrupts: </a:t>
            </a:r>
            <a:r>
              <a:rPr lang="en-US" sz="1200" b="0" kern="1200" dirty="0">
                <a:solidFill>
                  <a:schemeClr val="tx1"/>
                </a:solidFill>
                <a:latin typeface="Times New Roman" pitchFamily="-1" charset="0"/>
                <a:ea typeface="ＭＳ Ｐゴシック" pitchFamily="-1" charset="-128"/>
                <a:cs typeface="+mn-cs"/>
              </a:rPr>
              <a:t>Received on the processor’s INTR pin. The processor </a:t>
            </a:r>
            <a:r>
              <a:rPr lang="en-US" sz="1200" kern="1200" dirty="0">
                <a:solidFill>
                  <a:schemeClr val="tx1"/>
                </a:solidFill>
                <a:latin typeface="Times New Roman" pitchFamily="-1" charset="0"/>
                <a:ea typeface="ＭＳ Ｐゴシック" pitchFamily="-1" charset="-128"/>
                <a:cs typeface="+mn-cs"/>
              </a:rPr>
              <a:t>does not recognize a maskable interrupt unless the interrupt enable flag (IF) is set.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Nonmaskable interrupts: </a:t>
            </a:r>
            <a:r>
              <a:rPr lang="en-US" sz="1200" b="0" kern="1200" dirty="0">
                <a:solidFill>
                  <a:schemeClr val="tx1"/>
                </a:solidFill>
                <a:latin typeface="Times New Roman" pitchFamily="-1" charset="0"/>
                <a:ea typeface="ＭＳ Ｐゴシック" pitchFamily="-1" charset="-128"/>
                <a:cs typeface="+mn-cs"/>
              </a:rPr>
              <a:t>Received on the processor’s NMI pin. Recognition </a:t>
            </a:r>
            <a:r>
              <a:rPr lang="en-US" sz="1200" kern="1200" dirty="0">
                <a:solidFill>
                  <a:schemeClr val="tx1"/>
                </a:solidFill>
                <a:latin typeface="Times New Roman" pitchFamily="-1" charset="0"/>
                <a:ea typeface="ＭＳ Ｐゴシック" pitchFamily="-1" charset="-128"/>
                <a:cs typeface="+mn-cs"/>
              </a:rPr>
              <a:t>of such interrupts cannot be prevented.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2. </a:t>
            </a:r>
            <a:r>
              <a:rPr lang="en-US" sz="1200" kern="1200" dirty="0">
                <a:solidFill>
                  <a:schemeClr val="tx1"/>
                </a:solidFill>
                <a:latin typeface="Times New Roman" pitchFamily="-1" charset="0"/>
                <a:ea typeface="ＭＳ Ｐゴシック" pitchFamily="-1" charset="-128"/>
                <a:cs typeface="+mn-cs"/>
              </a:rPr>
              <a:t>Exceptions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Processor-detected exceptions: </a:t>
            </a:r>
            <a:r>
              <a:rPr lang="en-US" sz="1200" kern="1200" dirty="0">
                <a:solidFill>
                  <a:schemeClr val="tx1"/>
                </a:solidFill>
                <a:latin typeface="Times New Roman" pitchFamily="-1" charset="0"/>
                <a:ea typeface="ＭＳ Ｐゴシック" pitchFamily="-1" charset="-128"/>
                <a:cs typeface="+mn-cs"/>
              </a:rPr>
              <a:t>Results when the processor encounters an </a:t>
            </a:r>
          </a:p>
          <a:p>
            <a:pPr lvl="1"/>
            <a:r>
              <a:rPr lang="en-US" sz="1200" kern="1200" dirty="0">
                <a:solidFill>
                  <a:schemeClr val="tx1"/>
                </a:solidFill>
                <a:latin typeface="Times New Roman" pitchFamily="-1" charset="0"/>
                <a:ea typeface="ＭＳ Ｐゴシック" pitchFamily="-1" charset="-128"/>
                <a:cs typeface="+mn-cs"/>
              </a:rPr>
              <a:t>error while attempting to execute an instruction.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Programmed exceptions: </a:t>
            </a:r>
            <a:r>
              <a:rPr lang="en-US" sz="1200" b="0" kern="1200" dirty="0">
                <a:solidFill>
                  <a:schemeClr val="tx1"/>
                </a:solidFill>
                <a:latin typeface="Times New Roman" pitchFamily="-1" charset="0"/>
                <a:ea typeface="ＭＳ Ｐゴシック" pitchFamily="-1" charset="-128"/>
                <a:cs typeface="+mn-cs"/>
              </a:rPr>
              <a:t>These are instructions that generate an exception </a:t>
            </a:r>
            <a:r>
              <a:rPr lang="en-US" sz="1200" kern="1200" dirty="0">
                <a:solidFill>
                  <a:schemeClr val="tx1"/>
                </a:solidFill>
                <a:latin typeface="Times New Roman" pitchFamily="-1" charset="0"/>
                <a:ea typeface="ＭＳ Ｐゴシック" pitchFamily="-1" charset="-128"/>
                <a:cs typeface="+mn-cs"/>
              </a:rPr>
              <a:t>(e.g., INTO, INT3, INT, and BOUND).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Interrupt processing on the x86 uses the interrupt vector table. Every type of interrupt is assigned a number, and this number is used to index into the interrupt vector table. This table contains 256 32-bit interrupt vectors, which is the address (segment and offset) of the interrupt service routine for that interrupt number. </a:t>
            </a:r>
            <a:endParaRPr lang="en-US" dirty="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Table 14.3 shows the assignment of numbers in the interrupt vector table; shaded entries represent interrupts, while nonshaded entries are exceptions. The NMI hardware interrupt is type 2. INTR hardware interrupts are assigned numbers in the range of 32 to 255; when an INTR interrupt is generated, it must be accompanied on the bus with the interrupt vector number for this interrupt. The remaining vector numbers are used for exceptions. </a:t>
            </a:r>
            <a:endParaRPr lang="en-US" dirty="0"/>
          </a:p>
          <a:p>
            <a:endParaRPr lang="en-US" dirty="0"/>
          </a:p>
          <a:p>
            <a:r>
              <a:rPr lang="en-US" sz="1200" kern="1200" dirty="0">
                <a:solidFill>
                  <a:schemeClr val="tx1"/>
                </a:solidFill>
                <a:latin typeface="Times New Roman" pitchFamily="-1" charset="0"/>
                <a:ea typeface="+mn-ea"/>
                <a:cs typeface="+mn-cs"/>
              </a:rPr>
              <a:t>If more than one exception or interrupt is pending, the processor services them in a predictable order. The location of vector numbers within the table does not reflect priority. Instead, priority among exceptions and interrupts is organized into five classes. In descending order of priority, these are </a:t>
            </a:r>
            <a:endParaRPr lang="en-US" dirty="0"/>
          </a:p>
          <a:p>
            <a:r>
              <a:rPr lang="en-US" sz="1200" kern="1200" dirty="0">
                <a:solidFill>
                  <a:schemeClr val="tx1"/>
                </a:solidFill>
                <a:latin typeface="Times New Roman" pitchFamily="-1" charset="0"/>
                <a:ea typeface="+mn-ea"/>
                <a:cs typeface="+mn-cs"/>
              </a:rPr>
              <a:t>• • • • • </a:t>
            </a:r>
            <a:endParaRPr lang="en-US" dirty="0"/>
          </a:p>
          <a:p>
            <a:r>
              <a:rPr lang="en-US" sz="1200" b="1" kern="1200" dirty="0">
                <a:solidFill>
                  <a:schemeClr val="tx1"/>
                </a:solidFill>
                <a:latin typeface="Times New Roman" pitchFamily="-1" charset="0"/>
                <a:ea typeface="+mn-ea"/>
                <a:cs typeface="+mn-cs"/>
              </a:rPr>
              <a:t>Class 1: </a:t>
            </a:r>
            <a:r>
              <a:rPr lang="en-US" sz="1200" kern="1200" dirty="0">
                <a:solidFill>
                  <a:schemeClr val="tx1"/>
                </a:solidFill>
                <a:latin typeface="Times New Roman" pitchFamily="-1" charset="0"/>
                <a:ea typeface="+mn-ea"/>
                <a:cs typeface="+mn-cs"/>
              </a:rPr>
              <a:t>Traps on the previous instruction (vector number 1)</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2: </a:t>
            </a:r>
            <a:r>
              <a:rPr lang="en-US" sz="1200" kern="1200" dirty="0">
                <a:solidFill>
                  <a:schemeClr val="tx1"/>
                </a:solidFill>
                <a:latin typeface="Times New Roman" pitchFamily="-1" charset="0"/>
                <a:ea typeface="+mn-ea"/>
                <a:cs typeface="+mn-cs"/>
              </a:rPr>
              <a:t>External interrupts (2, 32–255)</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3: </a:t>
            </a:r>
            <a:r>
              <a:rPr lang="en-US" sz="1200" kern="1200" dirty="0">
                <a:solidFill>
                  <a:schemeClr val="tx1"/>
                </a:solidFill>
                <a:latin typeface="Times New Roman" pitchFamily="-1" charset="0"/>
                <a:ea typeface="+mn-ea"/>
                <a:cs typeface="+mn-cs"/>
              </a:rPr>
              <a:t>Faults from fetching next instruction (3, 14)</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4: </a:t>
            </a:r>
            <a:r>
              <a:rPr lang="en-US" sz="1200" kern="1200" dirty="0">
                <a:solidFill>
                  <a:schemeClr val="tx1"/>
                </a:solidFill>
                <a:latin typeface="Times New Roman" pitchFamily="-1" charset="0"/>
                <a:ea typeface="+mn-ea"/>
                <a:cs typeface="+mn-cs"/>
              </a:rPr>
              <a:t>Faults from decoding the next instruction (6, 7)</a:t>
            </a:r>
            <a:br>
              <a:rPr lang="en-US" sz="1200" kern="1200" dirty="0">
                <a:solidFill>
                  <a:schemeClr val="tx1"/>
                </a:solidFill>
                <a:latin typeface="Times New Roman" pitchFamily="-1" charset="0"/>
                <a:ea typeface="+mn-ea"/>
                <a:cs typeface="+mn-cs"/>
              </a:rPr>
            </a:br>
            <a:r>
              <a:rPr lang="en-US" sz="1200" b="1" kern="1200" dirty="0">
                <a:solidFill>
                  <a:schemeClr val="tx1"/>
                </a:solidFill>
                <a:latin typeface="Times New Roman" pitchFamily="-1" charset="0"/>
                <a:ea typeface="+mn-ea"/>
                <a:cs typeface="+mn-cs"/>
              </a:rPr>
              <a:t>Class 5: </a:t>
            </a:r>
            <a:r>
              <a:rPr lang="en-US" sz="1200" kern="1200" dirty="0">
                <a:solidFill>
                  <a:schemeClr val="tx1"/>
                </a:solidFill>
                <a:latin typeface="Times New Roman" pitchFamily="-1" charset="0"/>
                <a:ea typeface="+mn-ea"/>
                <a:cs typeface="+mn-cs"/>
              </a:rPr>
              <a:t>Faults on executing an instruction (0, 4, 5, 8, 10–14, 16, 17) </a:t>
            </a:r>
            <a:endParaRPr lang="en-US" dirty="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latin typeface="Times New Roman" pitchFamily="-1" charset="0"/>
                <a:ea typeface="+mn-ea"/>
                <a:cs typeface="+mn-cs"/>
              </a:rPr>
              <a:t>ARM is primarily a RISC system with the following notable attributes:</a:t>
            </a:r>
          </a:p>
          <a:p>
            <a:r>
              <a:rPr lang="en-US" sz="1200" kern="1200" dirty="0">
                <a:solidFill>
                  <a:schemeClr val="tx1"/>
                </a:solidFill>
                <a:latin typeface="Times New Roman" pitchFamily="-1" charset="0"/>
                <a:ea typeface="+mn-ea"/>
                <a:cs typeface="+mn-cs"/>
              </a:rPr>
              <a:t> </a:t>
            </a:r>
            <a:endParaRPr lang="en-US" dirty="0"/>
          </a:p>
          <a:p>
            <a:r>
              <a:rPr lang="en-US" sz="1200" kern="1200" dirty="0">
                <a:solidFill>
                  <a:schemeClr val="tx1"/>
                </a:solidFill>
                <a:latin typeface="Times New Roman" pitchFamily="-1" charset="0"/>
                <a:ea typeface="+mn-ea"/>
                <a:cs typeface="+mn-cs"/>
              </a:rPr>
              <a:t>• A moderate array of uniform registers, more than are found on some CISC systems but fewer than are found on many RISC systems.</a:t>
            </a:r>
          </a:p>
          <a:p>
            <a:r>
              <a:rPr lang="en-US" sz="1200" kern="1200" dirty="0">
                <a:solidFill>
                  <a:schemeClr val="tx1"/>
                </a:solidFill>
                <a:latin typeface="Times New Roman" pitchFamily="-1" charset="0"/>
                <a:ea typeface="+mn-ea"/>
                <a:cs typeface="+mn-cs"/>
              </a:rPr>
              <a:t> </a:t>
            </a:r>
            <a:endParaRPr lang="en-US" dirty="0"/>
          </a:p>
          <a:p>
            <a:r>
              <a:rPr lang="en-US" sz="1200" kern="1200" dirty="0">
                <a:solidFill>
                  <a:schemeClr val="tx1"/>
                </a:solidFill>
                <a:latin typeface="Times New Roman" pitchFamily="-1" charset="0"/>
                <a:ea typeface="+mn-ea"/>
                <a:cs typeface="+mn-cs"/>
              </a:rPr>
              <a:t>* A load/store model of data processing, in which operations only perform on operands in registers and not directly in memory. All data must be loaded into registers before an operation can be performed; the result can then be used for further processing or stored into memory.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 uniform fixed-length instruction of 32 bits for the standard set and 16 bits for the Thumb instruction set.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To make each data processing instruction more flexible, either a shift or rotation can preprocess one of the source registers. To efficiently support this feature, there are separate arithmetic logic unit (ALU) and shifter units. </a:t>
            </a:r>
            <a:endParaRPr lang="en-US" dirty="0"/>
          </a:p>
          <a:p>
            <a:endParaRPr lang="en-US" sz="1200" kern="1200" dirty="0">
              <a:solidFill>
                <a:schemeClr val="tx1"/>
              </a:solidFill>
              <a:latin typeface="Times New Roman" pitchFamily="-1" charset="0"/>
              <a:ea typeface="+mn-ea"/>
              <a:cs typeface="+mn-cs"/>
            </a:endParaRPr>
          </a:p>
          <a:p>
            <a:pPr>
              <a:buFontTx/>
              <a:buChar char="•"/>
            </a:pPr>
            <a:r>
              <a:rPr lang="en-US" sz="1200" kern="1200" dirty="0">
                <a:solidFill>
                  <a:schemeClr val="tx1"/>
                </a:solidFill>
                <a:latin typeface="Times New Roman" pitchFamily="-1" charset="0"/>
                <a:ea typeface="+mn-ea"/>
                <a:cs typeface="+mn-cs"/>
              </a:rPr>
              <a:t> A small number of addressing modes with all load/store addressees deter- mined from registers and instruction fields. Indirect or indexed addressing involving values in memory are not used.</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pPr>
              <a:buFontTx/>
              <a:buChar char="•"/>
            </a:pPr>
            <a:r>
              <a:rPr lang="en-US" sz="1200" kern="1200" baseline="0" dirty="0">
                <a:solidFill>
                  <a:schemeClr val="tx1"/>
                </a:solidFill>
                <a:latin typeface="Times New Roman" pitchFamily="-1" charset="0"/>
                <a:ea typeface="+mn-ea"/>
                <a:cs typeface="+mn-cs"/>
              </a:rPr>
              <a:t> </a:t>
            </a:r>
            <a:r>
              <a:rPr lang="en-US" sz="1200" kern="1200" dirty="0">
                <a:solidFill>
                  <a:schemeClr val="tx1"/>
                </a:solidFill>
                <a:latin typeface="Times New Roman" pitchFamily="-1" charset="0"/>
                <a:ea typeface="+mn-ea"/>
                <a:cs typeface="+mn-cs"/>
              </a:rPr>
              <a:t>Auto-increment and auto-decrement addressing modes are used to improve the operation of program loops.</a:t>
            </a:r>
          </a:p>
          <a:p>
            <a:pPr>
              <a:buFontTx/>
              <a:buChar cha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a:solidFill>
                  <a:schemeClr val="tx1"/>
                </a:solidFill>
                <a:latin typeface="Times New Roman" pitchFamily="-1" charset="0"/>
                <a:ea typeface="+mn-ea"/>
                <a:cs typeface="+mn-cs"/>
              </a:rPr>
              <a:t> </a:t>
            </a:r>
            <a:r>
              <a:rPr lang="en-US" sz="1200" kern="1200" dirty="0">
                <a:solidFill>
                  <a:schemeClr val="tx1"/>
                </a:solidFill>
                <a:latin typeface="Times New Roman" pitchFamily="-1" charset="0"/>
                <a:ea typeface="+mn-ea"/>
                <a:cs typeface="+mn-cs"/>
              </a:rPr>
              <a:t>Conditional execution of instructions minimizes the need for conditional branch instructions, thereby improving pipeline efficiency, because pipeline flushing is reduced.  </a:t>
            </a:r>
            <a:endParaRPr lang="en-US" dirty="0"/>
          </a:p>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latin typeface="Times New Roman" pitchFamily="-1" charset="0"/>
                <a:ea typeface="+mn-ea"/>
                <a:cs typeface="+mn-cs"/>
              </a:rPr>
              <a:t>The ARM processor organization varies substantially from one implementation to the next, particularly when based on different versions of the ARM architecture. However, it is useful for the discussion in this section to present a simplified, generic ARM organization, which is illustrated in Figure 14.25. In this figure, the arrows indicate the flow of data. Each box represents a functional hardware unit or a storage unit.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Data are exchanged with the processor from external memory through a data bus. The value transferred is either a data item, as a result of a load or store instruction, or an instruction fetch. Fetched instructions pass through an instruction decoder before execution, under control of a control unit. The latter includes pipeline logic and provides control signals (not shown) to all the hardware elements of the processor. Data items are placed in the register file, consisting of a set of 32-bit registers. Byte or halfword items treated as twos-complement numbers are sign-extended to 32 bits.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ARM data processing instructions typically have two source registers, </a:t>
            </a:r>
            <a:r>
              <a:rPr lang="en-US" sz="1200" i="1" kern="1200" dirty="0">
                <a:solidFill>
                  <a:schemeClr val="tx1"/>
                </a:solidFill>
                <a:latin typeface="Times New Roman" pitchFamily="-1" charset="0"/>
                <a:ea typeface="+mn-ea"/>
                <a:cs typeface="+mn-cs"/>
              </a:rPr>
              <a:t>Rn </a:t>
            </a:r>
            <a:r>
              <a:rPr lang="en-US" sz="1200" kern="1200" dirty="0">
                <a:solidFill>
                  <a:schemeClr val="tx1"/>
                </a:solidFill>
                <a:latin typeface="Times New Roman" pitchFamily="-1" charset="0"/>
                <a:ea typeface="+mn-ea"/>
                <a:cs typeface="+mn-cs"/>
              </a:rPr>
              <a:t>and </a:t>
            </a:r>
            <a:r>
              <a:rPr lang="en-US" sz="1200" i="1" kern="1200" dirty="0">
                <a:solidFill>
                  <a:schemeClr val="tx1"/>
                </a:solidFill>
                <a:latin typeface="Times New Roman" pitchFamily="-1" charset="0"/>
                <a:ea typeface="+mn-ea"/>
                <a:cs typeface="+mn-cs"/>
              </a:rPr>
              <a:t>Rm, </a:t>
            </a:r>
            <a:r>
              <a:rPr lang="en-US" sz="1200" kern="1200" dirty="0">
                <a:solidFill>
                  <a:schemeClr val="tx1"/>
                </a:solidFill>
                <a:latin typeface="Times New Roman" pitchFamily="-1" charset="0"/>
                <a:ea typeface="+mn-ea"/>
                <a:cs typeface="+mn-cs"/>
              </a:rPr>
              <a:t>and a single result or destination register, </a:t>
            </a:r>
            <a:r>
              <a:rPr lang="en-US" sz="1200" i="1" kern="1200" dirty="0">
                <a:solidFill>
                  <a:schemeClr val="tx1"/>
                </a:solidFill>
                <a:latin typeface="Times New Roman" pitchFamily="-1" charset="0"/>
                <a:ea typeface="+mn-ea"/>
                <a:cs typeface="+mn-cs"/>
              </a:rPr>
              <a:t>Rd. </a:t>
            </a:r>
            <a:r>
              <a:rPr lang="en-US" sz="1200" kern="1200" dirty="0">
                <a:solidFill>
                  <a:schemeClr val="tx1"/>
                </a:solidFill>
                <a:latin typeface="Times New Roman" pitchFamily="-1" charset="0"/>
                <a:ea typeface="+mn-ea"/>
                <a:cs typeface="+mn-cs"/>
              </a:rPr>
              <a:t>The source register values feed into the ALU or a separate multiply unit that makes use of an additional register to accumulate partial results. The ARM processor also includes a hardware unit that can shift or rotate the </a:t>
            </a:r>
            <a:r>
              <a:rPr lang="en-US" sz="1200" i="1" kern="1200" dirty="0">
                <a:solidFill>
                  <a:schemeClr val="tx1"/>
                </a:solidFill>
                <a:latin typeface="Times New Roman" pitchFamily="-1" charset="0"/>
                <a:ea typeface="+mn-ea"/>
                <a:cs typeface="+mn-cs"/>
              </a:rPr>
              <a:t>Rm </a:t>
            </a:r>
            <a:r>
              <a:rPr lang="en-US" sz="1200" kern="1200" dirty="0">
                <a:solidFill>
                  <a:schemeClr val="tx1"/>
                </a:solidFill>
                <a:latin typeface="Times New Roman" pitchFamily="-1" charset="0"/>
                <a:ea typeface="+mn-ea"/>
                <a:cs typeface="+mn-cs"/>
              </a:rPr>
              <a:t>value before it enters the ALU. This shift or rotate occurs within the cycle time of the instruction and increases the power and flexibility of many data processing operations.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results of an operation are fed back to the destination register. Load/store instructions may also use the output of the arithmetic units to generate the memory address for a load or store. </a:t>
            </a:r>
            <a:endParaRPr lang="en-US" dirty="0"/>
          </a:p>
          <a:p>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Times New Roman" pitchFamily="-1" charset="0"/>
                <a:ea typeface="+mn-ea"/>
                <a:cs typeface="+mn-cs"/>
              </a:rPr>
              <a:t> All instructions in the ARM architecture are 32 bits long and follow a regular format</a:t>
            </a:r>
          </a:p>
          <a:p>
            <a:r>
              <a:rPr lang="en-US" sz="1200" b="0" i="0" u="none" strike="noStrike" kern="1200" baseline="0" dirty="0">
                <a:solidFill>
                  <a:schemeClr val="tx1"/>
                </a:solidFill>
                <a:latin typeface="Times New Roman" pitchFamily="-1" charset="0"/>
                <a:ea typeface="+mn-ea"/>
                <a:cs typeface="+mn-cs"/>
              </a:rPr>
              <a:t>(Figure 13.10). The first four bits of an instruction are the condition code. As discussed</a:t>
            </a:r>
          </a:p>
          <a:p>
            <a:r>
              <a:rPr lang="en-US" sz="1200" b="0" i="0" u="none" strike="noStrike" kern="1200" baseline="0" dirty="0">
                <a:solidFill>
                  <a:schemeClr val="tx1"/>
                </a:solidFill>
                <a:latin typeface="Times New Roman" pitchFamily="-1" charset="0"/>
                <a:ea typeface="+mn-ea"/>
                <a:cs typeface="+mn-cs"/>
              </a:rPr>
              <a:t>in Chapter 12, virtually all ARM instructions can be conditionally executed.</a:t>
            </a:r>
          </a:p>
          <a:p>
            <a:r>
              <a:rPr lang="en-US" sz="1200" b="0" i="0" u="none" strike="noStrike" kern="1200" baseline="0" dirty="0">
                <a:solidFill>
                  <a:schemeClr val="tx1"/>
                </a:solidFill>
                <a:latin typeface="Times New Roman" pitchFamily="-1" charset="0"/>
                <a:ea typeface="+mn-ea"/>
                <a:cs typeface="+mn-cs"/>
              </a:rPr>
              <a:t>The next three bits specify the general type of instruction. For most instructions</a:t>
            </a:r>
          </a:p>
          <a:p>
            <a:r>
              <a:rPr lang="en-US" sz="1200" b="0" i="0" u="none" strike="noStrike" kern="1200" baseline="0" dirty="0">
                <a:solidFill>
                  <a:schemeClr val="tx1"/>
                </a:solidFill>
                <a:latin typeface="Times New Roman" pitchFamily="-1" charset="0"/>
                <a:ea typeface="+mn-ea"/>
                <a:cs typeface="+mn-cs"/>
              </a:rPr>
              <a:t>other than branch instructions, the next five bits constitute an </a:t>
            </a:r>
            <a:r>
              <a:rPr lang="en-US" sz="1200" b="0" i="0" u="none" strike="noStrike" kern="1200" baseline="0" dirty="0" err="1">
                <a:solidFill>
                  <a:schemeClr val="tx1"/>
                </a:solidFill>
                <a:latin typeface="Times New Roman" pitchFamily="-1" charset="0"/>
                <a:ea typeface="+mn-ea"/>
                <a:cs typeface="+mn-cs"/>
              </a:rPr>
              <a:t>opcode</a:t>
            </a:r>
            <a:r>
              <a:rPr lang="en-US" sz="1200" b="0" i="0" u="none" strike="noStrike" kern="1200" baseline="0" dirty="0">
                <a:solidFill>
                  <a:schemeClr val="tx1"/>
                </a:solidFill>
                <a:latin typeface="Times New Roman" pitchFamily="-1" charset="0"/>
                <a:ea typeface="+mn-ea"/>
                <a:cs typeface="+mn-cs"/>
              </a:rPr>
              <a:t> and/or modifier</a:t>
            </a:r>
          </a:p>
          <a:p>
            <a:r>
              <a:rPr lang="en-US" sz="1200" b="0" i="0" u="none" strike="noStrike" kern="1200" baseline="0" dirty="0">
                <a:solidFill>
                  <a:schemeClr val="tx1"/>
                </a:solidFill>
                <a:latin typeface="Times New Roman" pitchFamily="-1" charset="0"/>
                <a:ea typeface="+mn-ea"/>
                <a:cs typeface="+mn-cs"/>
              </a:rPr>
              <a:t>bits for the operation. The remaining 20 bits are for operand addressing. The regular</a:t>
            </a:r>
          </a:p>
          <a:p>
            <a:r>
              <a:rPr lang="en-US" sz="1200" b="0" i="0" u="none" strike="noStrike" kern="1200" baseline="0" dirty="0">
                <a:solidFill>
                  <a:schemeClr val="tx1"/>
                </a:solidFill>
                <a:latin typeface="Times New Roman" pitchFamily="-1" charset="0"/>
                <a:ea typeface="+mn-ea"/>
                <a:cs typeface="+mn-cs"/>
              </a:rPr>
              <a:t>structure of the instruction formats eases the job of the instruction decode units.</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The ARM architecture supports seven execution modes. Most application programs execute in </a:t>
            </a:r>
            <a:r>
              <a:rPr lang="en-US" sz="1200" b="1" kern="1200" dirty="0">
                <a:solidFill>
                  <a:schemeClr val="tx1"/>
                </a:solidFill>
                <a:latin typeface="Times New Roman" pitchFamily="-1" charset="0"/>
                <a:ea typeface="+mn-ea"/>
                <a:cs typeface="+mn-cs"/>
              </a:rPr>
              <a:t>user mode. </a:t>
            </a:r>
            <a:r>
              <a:rPr lang="en-US" sz="1200" kern="1200" dirty="0">
                <a:solidFill>
                  <a:schemeClr val="tx1"/>
                </a:solidFill>
                <a:latin typeface="Times New Roman" pitchFamily="-1" charset="0"/>
                <a:ea typeface="+mn-ea"/>
                <a:cs typeface="+mn-cs"/>
              </a:rPr>
              <a:t>While the processor is in user mode, the program being executed is unable to access protected system resources or to change mode, other than by causing an exception to occur.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remaining six execution modes are referred to as privileged modes. These modes are used to run system software. There are two principal advantages to defining so many different privileged modes: (1) The OS can tailor the use of system software to a variety of circumstances, and (2) certain registers are dedicated for use for each of the privileged modes, allows swifter changes in context. </a:t>
            </a:r>
            <a:endParaRPr lang="en-US" dirty="0"/>
          </a:p>
          <a:p>
            <a:endParaRPr lang="en-US" sz="1200" kern="1200" dirty="0">
              <a:solidFill>
                <a:schemeClr val="tx1"/>
              </a:solidFill>
              <a:latin typeface="Times New Roman" pitchFamily="-1" charset="0"/>
              <a:ea typeface="+mn-ea"/>
              <a:cs typeface="+mn-cs"/>
            </a:endParaRPr>
          </a:p>
          <a:p>
            <a:endParaRPr lang="en-US" dirty="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latin typeface="Times New Roman" pitchFamily="-1" charset="0"/>
                <a:ea typeface="+mn-ea"/>
                <a:cs typeface="+mn-cs"/>
              </a:rPr>
              <a:t>As with any processor, the ARM includes a facility that enables the processor to interrupt the currently executing program to deal with exception conditions. Exceptions are generated by internal and external sources to cause the processor to handle an event. The processor state just before handling the exception is normally preserved so that the original program can be resumed when the exception routine has completed. More than one exception can arise at the same time. The ARM architecture supports seven types of exception. Table 14.4 lists the types of exception and the processor mode that is used to process each type. When an exception occurs, execution is forced from a fixed memory address corresponding to the type of exception. These fixed addresses are called the exception vectors.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If more than one interrupt is outstanding, they are handled in priority order. Table 14.4 lists the exceptions in priority order, highest to lowest.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When an exception occurs, the processor halts execution after the current instruction. The state of the processor is preserved in the SPSR that corresponds to the type of exception, so that the original program can be resumed when the exception routine has completed. The address of the instruction the processor was just about to execute is placed in the link register of the appropriate processor mode. To return after handling the exception, the SPSR is moved into the CPSR and R14 is moved into the PC.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625095" y="6457791"/>
            <a:ext cx="4301543" cy="339884"/>
          </a:xfrm>
          <a:prstGeom prst="rect">
            <a:avLst/>
          </a:prstGeom>
          <a:ln/>
        </p:spPr>
        <p:txBody>
          <a:bodyPr/>
          <a:lstStyle/>
          <a:p>
            <a:fld id="{9F2598D2-2ED8-8547-B4B7-C382E9B8AC9E}" type="slidenum">
              <a:rPr lang="en-US"/>
              <a:pPr/>
              <a:t>48</a:t>
            </a:fld>
            <a:endParaRPr lang="en-US" dirty="0"/>
          </a:p>
        </p:txBody>
      </p:sp>
      <p:sp>
        <p:nvSpPr>
          <p:cNvPr id="65538" name="Rectangle 2"/>
          <p:cNvSpPr>
            <a:spLocks noGrp="1" noRot="1" noChangeAspect="1" noChangeArrowheads="1" noTextEdit="1"/>
          </p:cNvSpPr>
          <p:nvPr>
            <p:ph type="sldImg"/>
          </p:nvPr>
        </p:nvSpPr>
        <p:spPr>
          <a:xfrm>
            <a:off x="3270250" y="514350"/>
            <a:ext cx="3386138" cy="2540000"/>
          </a:xfrm>
          <a:ln/>
        </p:spPr>
      </p:sp>
      <p:sp>
        <p:nvSpPr>
          <p:cNvPr id="65539" name="Rectangle 3"/>
          <p:cNvSpPr>
            <a:spLocks noGrp="1" noChangeArrowheads="1"/>
          </p:cNvSpPr>
          <p:nvPr>
            <p:ph type="body" idx="1"/>
          </p:nvPr>
        </p:nvSpPr>
        <p:spPr/>
        <p:txBody>
          <a:bodyPr/>
          <a:lstStyle/>
          <a:p>
            <a:r>
              <a:rPr lang="en-GB" dirty="0"/>
              <a:t>Chapter 14 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026"/>
          <p:cNvSpPr>
            <a:spLocks noGrp="1" noRot="1" noChangeAspect="1" noChangeArrowheads="1" noTextEdit="1"/>
          </p:cNvSpPr>
          <p:nvPr>
            <p:ph type="sldImg"/>
          </p:nvPr>
        </p:nvSpPr>
        <p:spPr>
          <a:xfrm>
            <a:off x="1150938" y="692150"/>
            <a:ext cx="4556125" cy="3416300"/>
          </a:xfrm>
          <a:ln/>
        </p:spPr>
      </p:sp>
      <p:sp>
        <p:nvSpPr>
          <p:cNvPr id="110595" name="Rectangle 1027"/>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An instruction format defines the layout of the bits of an instruction, in terms of its constituent fields. An instruction format must include an opcode and, implicitly or explicitly, zero or more operands. Each explicit operand is referenced using one of the addressing modes described in Section 13.1. The format must, implicitly or explicitly, indicate the addressing mode for each operand. For most instruction sets, more than one instruction format is used.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design of an instruction format is a complex art, and an amazing variety of designs have been implemented. We examine the key design issues, looking briefly at some designs to illustrate points, and then we examine the x86 and ARM solutions in detail. </a:t>
            </a:r>
            <a:endParaRPr lang="en-US" dirty="0"/>
          </a:p>
          <a:p>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he x86 is equipped with a variety of instruction formats. Of the elements described in this subsection, only the opcode field is always present. Figure 13.9 illustrates the general instruction format. Instructions are made up of from zero to four optional instruction prefixes, a 1- or 2-byte opcode, an optional address specifier (which consists of the ModR/M byte and the Scale Index Base byte) an optional displacement, and an optional immediate field.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As can be seen, the encoding of the x86 instruction set is very complex. This has to do partly with the need to be backward compatible with the 8086 machine and partly with a desire on the part of the designers to provide every possible assistance to the compiler writer in producing efficient code. It is a matter of some debate whether an instruction set as complex as this is preferable to the opposite extreme of the RISC instruction sets.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Times New Roman" pitchFamily="-1" charset="0"/>
                <a:ea typeface="+mn-ea"/>
                <a:cs typeface="+mn-cs"/>
              </a:rPr>
              <a:t> All instructions in the ARM architecture are 32 bits long and follow a regular format</a:t>
            </a:r>
          </a:p>
          <a:p>
            <a:r>
              <a:rPr lang="en-US" sz="1200" b="0" i="0" u="none" strike="noStrike" kern="1200" baseline="0" dirty="0">
                <a:solidFill>
                  <a:schemeClr val="tx1"/>
                </a:solidFill>
                <a:latin typeface="Times New Roman" pitchFamily="-1" charset="0"/>
                <a:ea typeface="+mn-ea"/>
                <a:cs typeface="+mn-cs"/>
              </a:rPr>
              <a:t>(Figure 13.10). The first four bits of an instruction are the condition code. As discussed</a:t>
            </a:r>
          </a:p>
          <a:p>
            <a:r>
              <a:rPr lang="en-US" sz="1200" b="0" i="0" u="none" strike="noStrike" kern="1200" baseline="0" dirty="0">
                <a:solidFill>
                  <a:schemeClr val="tx1"/>
                </a:solidFill>
                <a:latin typeface="Times New Roman" pitchFamily="-1" charset="0"/>
                <a:ea typeface="+mn-ea"/>
                <a:cs typeface="+mn-cs"/>
              </a:rPr>
              <a:t>in Chapter 12, virtually all ARM instructions can be conditionally executed.</a:t>
            </a:r>
          </a:p>
          <a:p>
            <a:r>
              <a:rPr lang="en-US" sz="1200" b="0" i="0" u="none" strike="noStrike" kern="1200" baseline="0" dirty="0">
                <a:solidFill>
                  <a:schemeClr val="tx1"/>
                </a:solidFill>
                <a:latin typeface="Times New Roman" pitchFamily="-1" charset="0"/>
                <a:ea typeface="+mn-ea"/>
                <a:cs typeface="+mn-cs"/>
              </a:rPr>
              <a:t>The next three bits specify the general type of instruction. For most instructions</a:t>
            </a:r>
          </a:p>
          <a:p>
            <a:r>
              <a:rPr lang="en-US" sz="1200" b="0" i="0" u="none" strike="noStrike" kern="1200" baseline="0" dirty="0">
                <a:solidFill>
                  <a:schemeClr val="tx1"/>
                </a:solidFill>
                <a:latin typeface="Times New Roman" pitchFamily="-1" charset="0"/>
                <a:ea typeface="+mn-ea"/>
                <a:cs typeface="+mn-cs"/>
              </a:rPr>
              <a:t>other than branch instructions, the next five bits constitute an </a:t>
            </a:r>
            <a:r>
              <a:rPr lang="en-US" sz="1200" b="0" i="0" u="none" strike="noStrike" kern="1200" baseline="0" dirty="0" err="1">
                <a:solidFill>
                  <a:schemeClr val="tx1"/>
                </a:solidFill>
                <a:latin typeface="Times New Roman" pitchFamily="-1" charset="0"/>
                <a:ea typeface="+mn-ea"/>
                <a:cs typeface="+mn-cs"/>
              </a:rPr>
              <a:t>opcode</a:t>
            </a:r>
            <a:r>
              <a:rPr lang="en-US" sz="1200" b="0" i="0" u="none" strike="noStrike" kern="1200" baseline="0" dirty="0">
                <a:solidFill>
                  <a:schemeClr val="tx1"/>
                </a:solidFill>
                <a:latin typeface="Times New Roman" pitchFamily="-1" charset="0"/>
                <a:ea typeface="+mn-ea"/>
                <a:cs typeface="+mn-cs"/>
              </a:rPr>
              <a:t> and/or modifier</a:t>
            </a:r>
          </a:p>
          <a:p>
            <a:r>
              <a:rPr lang="en-US" sz="1200" b="0" i="0" u="none" strike="noStrike" kern="1200" baseline="0" dirty="0">
                <a:solidFill>
                  <a:schemeClr val="tx1"/>
                </a:solidFill>
                <a:latin typeface="Times New Roman" pitchFamily="-1" charset="0"/>
                <a:ea typeface="+mn-ea"/>
                <a:cs typeface="+mn-cs"/>
              </a:rPr>
              <a:t>bits for the operation. The remaining 20 bits are for operand addressing. The regular</a:t>
            </a:r>
          </a:p>
          <a:p>
            <a:r>
              <a:rPr lang="en-US" sz="1200" b="0" i="0" u="none" strike="noStrike" kern="1200" baseline="0" dirty="0">
                <a:solidFill>
                  <a:schemeClr val="tx1"/>
                </a:solidFill>
                <a:latin typeface="Times New Roman" pitchFamily="-1" charset="0"/>
                <a:ea typeface="+mn-ea"/>
                <a:cs typeface="+mn-cs"/>
              </a:rPr>
              <a:t>structure of the instruction formats eases the job of the instruction decode units.</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This chapter discusses aspects of the processor not yet covered in Part Three and sets the stage for the discussion of RISC and superscalar architecture in Chapters 15 and 16.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begin with a summary of processor organization. Registers, which form the internal memory of the processor, are then analyzed. We are then in a position to return to the discussion (begun in Section 3.2) of the instruction cycle. A description of the instruction cycle and a common technique known as instruction pipelining complete our description. The chapter concludes with an examination of some aspects of the x86 and ARM organizations. </a:t>
            </a:r>
            <a:endParaRPr lang="en-US" dirty="0"/>
          </a:p>
          <a:p>
            <a:endParaRPr lang="en-US" dirty="0"/>
          </a:p>
        </p:txBody>
      </p:sp>
      <p:sp>
        <p:nvSpPr>
          <p:cNvPr id="4" name="Slide Number Placeholder 3"/>
          <p:cNvSpPr>
            <a:spLocks noGrp="1"/>
          </p:cNvSpPr>
          <p:nvPr>
            <p:ph type="sldNum" sz="quarter" idx="10"/>
          </p:nvPr>
        </p:nvSpPr>
        <p:spPr>
          <a:xfrm>
            <a:off x="5625095" y="6457791"/>
            <a:ext cx="4301543" cy="339884"/>
          </a:xfrm>
          <a:prstGeom prst="rect">
            <a:avLst/>
          </a:prstGeom>
        </p:spPr>
        <p:txBody>
          <a:bodyPr/>
          <a:lstStyle/>
          <a:p>
            <a:fld id="{426AC9EA-110C-D44B-81A3-E5165EEE361B}"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1"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22</a:t>
            </a:r>
          </a:p>
        </p:txBody>
      </p:sp>
      <p:sp>
        <p:nvSpPr>
          <p:cNvPr id="48132"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3"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4" name="Rectangle 6"/>
          <p:cNvSpPr>
            <a:spLocks noGrp="1" noRot="1" noChangeAspect="1" noChangeArrowheads="1" noTextEdit="1"/>
          </p:cNvSpPr>
          <p:nvPr>
            <p:ph type="sldImg"/>
          </p:nvPr>
        </p:nvSpPr>
        <p:spPr>
          <a:xfrm>
            <a:off x="3270250" y="514350"/>
            <a:ext cx="3386138" cy="2540000"/>
          </a:xfrm>
          <a:ln cap="flat"/>
        </p:spPr>
      </p:sp>
      <p:sp>
        <p:nvSpPr>
          <p:cNvPr id="48135"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To understand the organization of the processor, let us consider the requirements placed on the processor, the things that it must do: </a:t>
            </a:r>
            <a:endParaRPr lang="en-US" dirty="0"/>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Fetch instruction: The processor reads an instruction from memory (register, cache, main memory).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Interpret instruction: The </a:t>
            </a:r>
            <a:r>
              <a:rPr lang="en-US" sz="1200" kern="1200" dirty="0">
                <a:solidFill>
                  <a:schemeClr val="tx1"/>
                </a:solidFill>
                <a:latin typeface="Times New Roman" pitchFamily="-1" charset="0"/>
                <a:ea typeface="+mn-ea"/>
                <a:cs typeface="+mn-cs"/>
              </a:rPr>
              <a:t>instruction is decoded to determine what action is required. </a:t>
            </a:r>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Fetch data: The execution of an instruction may require reading data from memory or an I/O module.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Process data: The execution of an instruction may require performing some arithmetic or logical operation on data.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Write data: The results of an execution may require writing data to memory or an I/O module.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To do these things, it should be clear that the processor needs to store some data temporarily. It must remember the location of the last instruction so that it can know where to get the next instruction. It needs to store instructions and data temporarily while an instruction is being executed. In other words, the processor needs a small internal memory. </a:t>
            </a:r>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a:xfrm>
            <a:off x="6372200" y="6421316"/>
            <a:ext cx="2617694" cy="409437"/>
          </a:xfrm>
        </p:spPr>
        <p:txBody>
          <a:bodyPr/>
          <a:lstStyle/>
          <a:p>
            <a:r>
              <a:rPr lang="en-GB"/>
              <a:t>© 2016 Pearson Education, Inc., Hoboken, NJ. All rights reserved.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3191" b="14606"/>
          <a:stretch/>
        </p:blipFill>
        <p:spPr>
          <a:xfrm>
            <a:off x="211907" y="69290"/>
            <a:ext cx="8446499" cy="6799180"/>
          </a:xfrm>
          <a:prstGeom prst="rect">
            <a:avLst/>
          </a:prstGeom>
        </p:spPr>
      </p:pic>
    </p:spTree>
  </p:cSld>
  <p:clrMapOvr>
    <a:masterClrMapping/>
  </p:clrMapOvr>
  <p:transition spd="med">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4135" b="4539"/>
          <a:stretch/>
        </p:blipFill>
        <p:spPr>
          <a:xfrm>
            <a:off x="-1188640" y="-198965"/>
            <a:ext cx="9384374" cy="6622550"/>
          </a:xfrm>
          <a:prstGeom prst="rect">
            <a:avLst/>
          </a:prstGeom>
        </p:spPr>
      </p:pic>
      <p:sp>
        <p:nvSpPr>
          <p:cNvPr id="4" name="TextBox 3">
            <a:extLst>
              <a:ext uri="{FF2B5EF4-FFF2-40B4-BE49-F238E27FC236}">
                <a16:creationId xmlns:a16="http://schemas.microsoft.com/office/drawing/2014/main" id="{078EF732-2D7F-40CC-833B-56472FE3D86A}"/>
              </a:ext>
            </a:extLst>
          </p:cNvPr>
          <p:cNvSpPr txBox="1"/>
          <p:nvPr/>
        </p:nvSpPr>
        <p:spPr>
          <a:xfrm>
            <a:off x="6948264" y="3933056"/>
            <a:ext cx="2736304" cy="830997"/>
          </a:xfrm>
          <a:prstGeom prst="rect">
            <a:avLst/>
          </a:prstGeom>
          <a:noFill/>
        </p:spPr>
        <p:txBody>
          <a:bodyPr wrap="square" rtlCol="0">
            <a:spAutoFit/>
          </a:bodyPr>
          <a:lstStyle/>
          <a:p>
            <a:r>
              <a:rPr lang="el-GR" altLang="ko-KR" dirty="0"/>
              <a:t>μ</a:t>
            </a:r>
            <a:r>
              <a:rPr lang="en-US" altLang="ko-KR" dirty="0"/>
              <a:t>-Programmed CU</a:t>
            </a:r>
          </a:p>
          <a:p>
            <a:r>
              <a:rPr lang="en-US" altLang="ko-KR" dirty="0"/>
              <a:t>Hardwired CU</a:t>
            </a:r>
            <a:endParaRPr lang="ko-KR" altLang="en-US" dirty="0"/>
          </a:p>
        </p:txBody>
      </p:sp>
    </p:spTree>
  </p:cSld>
  <p:clrMapOvr>
    <a:masterClrMapping/>
  </p:clrMapOvr>
  <p:transition spd="med">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6" name="Rectangle 4"/>
          <p:cNvSpPr>
            <a:spLocks noGrp="1" noChangeArrowheads="1"/>
          </p:cNvSpPr>
          <p:nvPr>
            <p:ph type="title"/>
          </p:nvPr>
        </p:nvSpPr>
        <p:spPr>
          <a:xfrm>
            <a:off x="685800" y="609600"/>
            <a:ext cx="7556313" cy="1116106"/>
          </a:xfrm>
          <a:noFill/>
          <a:ln/>
        </p:spPr>
        <p:txBody>
          <a:bodyPr lIns="90488" tIns="44450" rIns="90488" bIns="44450"/>
          <a:lstStyle/>
          <a:p>
            <a:r>
              <a:rPr lang="en-US" dirty="0">
                <a:effectLst>
                  <a:outerShdw blurRad="38100" dist="38100" dir="2700000" algn="tl">
                    <a:srgbClr val="000000">
                      <a:alpha val="43137"/>
                    </a:srgbClr>
                  </a:outerShdw>
                </a:effectLst>
              </a:rPr>
              <a:t>Register Organization</a:t>
            </a:r>
          </a:p>
        </p:txBody>
      </p:sp>
      <p:sp>
        <p:nvSpPr>
          <p:cNvPr id="49157" name="Rectangle 5"/>
          <p:cNvSpPr>
            <a:spLocks noGrp="1" noChangeArrowheads="1"/>
          </p:cNvSpPr>
          <p:nvPr>
            <p:ph sz="half" idx="2"/>
          </p:nvPr>
        </p:nvSpPr>
        <p:spPr>
          <a:xfrm>
            <a:off x="533400" y="3657600"/>
            <a:ext cx="3657600" cy="2124635"/>
          </a:xfrm>
          <a:noFill/>
          <a:ln/>
        </p:spPr>
        <p:txBody>
          <a:bodyPr lIns="90488" tIns="44450" rIns="90488" bIns="44450"/>
          <a:lstStyle/>
          <a:p>
            <a:r>
              <a:rPr lang="en-US" dirty="0"/>
              <a:t>Enable the machine or assembly language programmer to minimize main memory references by optimizing use of registers</a:t>
            </a:r>
          </a:p>
        </p:txBody>
      </p:sp>
      <p:sp>
        <p:nvSpPr>
          <p:cNvPr id="8" name="Content Placeholder 7"/>
          <p:cNvSpPr>
            <a:spLocks noGrp="1"/>
          </p:cNvSpPr>
          <p:nvPr>
            <p:ph sz="quarter" idx="4"/>
          </p:nvPr>
        </p:nvSpPr>
        <p:spPr>
          <a:xfrm>
            <a:off x="4419600" y="3657600"/>
            <a:ext cx="3657600" cy="2200835"/>
          </a:xfrm>
        </p:spPr>
        <p:txBody>
          <a:bodyPr/>
          <a:lstStyle/>
          <a:p>
            <a:r>
              <a:rPr lang="en-US" dirty="0"/>
              <a:t>Used by the control unit to control the operation of the processor and by privileged operating system programs to control the execution of programs</a:t>
            </a:r>
          </a:p>
        </p:txBody>
      </p:sp>
      <p:sp>
        <p:nvSpPr>
          <p:cNvPr id="6" name="Text Placeholder 5"/>
          <p:cNvSpPr>
            <a:spLocks noGrp="1"/>
          </p:cNvSpPr>
          <p:nvPr>
            <p:ph type="body" idx="1"/>
          </p:nvPr>
        </p:nvSpPr>
        <p:spPr>
          <a:xfrm>
            <a:off x="533400" y="3200400"/>
            <a:ext cx="3657600" cy="322729"/>
          </a:xfrm>
        </p:spPr>
        <p:txBody>
          <a:bodyPr/>
          <a:lstStyle/>
          <a:p>
            <a:r>
              <a:rPr lang="en-US" dirty="0"/>
              <a:t>User-Visible Registers</a:t>
            </a:r>
          </a:p>
        </p:txBody>
      </p:sp>
      <p:sp>
        <p:nvSpPr>
          <p:cNvPr id="7" name="Text Placeholder 6"/>
          <p:cNvSpPr>
            <a:spLocks noGrp="1"/>
          </p:cNvSpPr>
          <p:nvPr>
            <p:ph type="body" sz="quarter" idx="3"/>
          </p:nvPr>
        </p:nvSpPr>
        <p:spPr>
          <a:xfrm>
            <a:off x="4419600" y="3200400"/>
            <a:ext cx="3657600" cy="322729"/>
          </a:xfrm>
        </p:spPr>
        <p:txBody>
          <a:bodyPr/>
          <a:lstStyle/>
          <a:p>
            <a:r>
              <a:rPr lang="en-US" dirty="0"/>
              <a:t>Control and Status Registers</a:t>
            </a:r>
          </a:p>
        </p:txBody>
      </p:sp>
      <p:sp>
        <p:nvSpPr>
          <p:cNvPr id="9" name="TextBox 8"/>
          <p:cNvSpPr txBox="1"/>
          <p:nvPr/>
        </p:nvSpPr>
        <p:spPr>
          <a:xfrm>
            <a:off x="685800" y="1600200"/>
            <a:ext cx="7162800" cy="1179810"/>
          </a:xfrm>
          <a:prstGeom prst="rect">
            <a:avLst/>
          </a:prstGeom>
          <a:noFill/>
        </p:spPr>
        <p:txBody>
          <a:bodyPr wrap="square" rtlCol="0">
            <a:spAutoFit/>
          </a:bodyPr>
          <a:lstStyle/>
          <a:p>
            <a:pPr marL="228600" indent="-228600" eaLnBrk="1" hangingPunct="1">
              <a:spcBef>
                <a:spcPts val="2000"/>
              </a:spcBef>
              <a:buClr>
                <a:schemeClr val="accent1"/>
              </a:buClr>
              <a:buSzPct val="75000"/>
              <a:buFont typeface="Wingdings" pitchFamily="2" charset="2"/>
              <a:buChar char="n"/>
            </a:pPr>
            <a:r>
              <a:rPr lang="en-US" sz="1800" dirty="0">
                <a:solidFill>
                  <a:schemeClr val="tx1">
                    <a:lumMod val="65000"/>
                    <a:lumOff val="35000"/>
                  </a:schemeClr>
                </a:solidFill>
                <a:latin typeface="+mn-lt"/>
              </a:rPr>
              <a:t>Within the processor there is a set of registers that function as a level of memory above main memory and cache in the hierarchy</a:t>
            </a:r>
          </a:p>
          <a:p>
            <a:pPr marL="228600" indent="-228600" eaLnBrk="1" hangingPunct="1">
              <a:spcBef>
                <a:spcPts val="2000"/>
              </a:spcBef>
              <a:buClr>
                <a:schemeClr val="accent1"/>
              </a:buClr>
              <a:buSzPct val="75000"/>
              <a:buFont typeface="Wingdings" pitchFamily="2" charset="2"/>
              <a:buChar char="n"/>
            </a:pPr>
            <a:r>
              <a:rPr lang="en-US" sz="1800" dirty="0">
                <a:solidFill>
                  <a:schemeClr val="tx1">
                    <a:lumMod val="65000"/>
                    <a:lumOff val="35000"/>
                  </a:schemeClr>
                </a:solidFill>
                <a:latin typeface="+mn-lt"/>
              </a:rPr>
              <a:t>The registers in the processor perform two roles: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4" name="Rectangle 4"/>
          <p:cNvSpPr>
            <a:spLocks noGrp="1" noChangeArrowheads="1"/>
          </p:cNvSpPr>
          <p:nvPr>
            <p:ph type="title" idx="4294967295"/>
          </p:nvPr>
        </p:nvSpPr>
        <p:spPr>
          <a:xfrm>
            <a:off x="3048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User-Visible Registers</a:t>
            </a:r>
          </a:p>
        </p:txBody>
      </p:sp>
      <p:graphicFrame>
        <p:nvGraphicFramePr>
          <p:cNvPr id="17" name="Content Placeholder 16"/>
          <p:cNvGraphicFramePr>
            <a:graphicFrameLocks noGrp="1"/>
          </p:cNvGraphicFramePr>
          <p:nvPr>
            <p:ph idx="4294967295"/>
            <p:extLst>
              <p:ext uri="{D42A27DB-BD31-4B8C-83A1-F6EECF244321}">
                <p14:modId xmlns:p14="http://schemas.microsoft.com/office/powerpoint/2010/main" val="448705426"/>
              </p:ext>
            </p:extLst>
          </p:nvPr>
        </p:nvGraphicFramePr>
        <p:xfrm>
          <a:off x="0" y="0"/>
          <a:ext cx="91440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Control and Status Registers</a:t>
            </a:r>
          </a:p>
        </p:txBody>
      </p:sp>
      <p:sp>
        <p:nvSpPr>
          <p:cNvPr id="6" name="Content Placeholder 5"/>
          <p:cNvSpPr>
            <a:spLocks noGrp="1"/>
          </p:cNvSpPr>
          <p:nvPr>
            <p:ph idx="1"/>
          </p:nvPr>
        </p:nvSpPr>
        <p:spPr/>
        <p:txBody>
          <a:bodyPr/>
          <a:lstStyle/>
          <a:p>
            <a:r>
              <a:rPr lang="en-US" dirty="0"/>
              <a:t>Program counter (PC)</a:t>
            </a:r>
          </a:p>
          <a:p>
            <a:pPr lvl="1"/>
            <a:r>
              <a:rPr lang="en-US" dirty="0"/>
              <a:t>Contains the address of an instruction to be fetched</a:t>
            </a:r>
          </a:p>
          <a:p>
            <a:r>
              <a:rPr lang="en-US" dirty="0"/>
              <a:t>Instruction register (IR)</a:t>
            </a:r>
          </a:p>
          <a:p>
            <a:pPr lvl="1"/>
            <a:r>
              <a:rPr lang="en-US" dirty="0"/>
              <a:t>Contains the instruction most recently fetched</a:t>
            </a:r>
          </a:p>
          <a:p>
            <a:r>
              <a:rPr lang="en-US" dirty="0"/>
              <a:t>Memory address register (MAR)</a:t>
            </a:r>
          </a:p>
          <a:p>
            <a:pPr lvl="1"/>
            <a:r>
              <a:rPr lang="en-US" dirty="0"/>
              <a:t>Contains the address of a location in memory</a:t>
            </a:r>
          </a:p>
          <a:p>
            <a:r>
              <a:rPr lang="en-US" dirty="0"/>
              <a:t>Memory buffer register (MBR)</a:t>
            </a:r>
          </a:p>
          <a:p>
            <a:pPr lvl="1"/>
            <a:r>
              <a:rPr lang="en-US" dirty="0"/>
              <a:t>Contains a word of data to be written to memory or the word most recently read</a:t>
            </a:r>
          </a:p>
        </p:txBody>
      </p:sp>
      <p:sp>
        <p:nvSpPr>
          <p:cNvPr id="7" name="Text Placeholder 6"/>
          <p:cNvSpPr>
            <a:spLocks noGrp="1"/>
          </p:cNvSpPr>
          <p:nvPr>
            <p:ph type="body" sz="half" idx="2"/>
          </p:nvPr>
        </p:nvSpPr>
        <p:spPr>
          <a:xfrm>
            <a:off x="609600" y="1295400"/>
            <a:ext cx="7101760" cy="774700"/>
          </a:xfrm>
        </p:spPr>
        <p:txBody>
          <a:bodyPr/>
          <a:lstStyle/>
          <a:p>
            <a:r>
              <a:rPr lang="en-US" sz="2300" dirty="0"/>
              <a:t>Four registers are essential to instruction execution:</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5" name="Picture 4"/>
          <p:cNvPicPr>
            <a:picLocks noChangeAspect="1"/>
          </p:cNvPicPr>
          <p:nvPr/>
        </p:nvPicPr>
        <p:blipFill>
          <a:blip r:embed="rId3"/>
          <a:stretch>
            <a:fillRect/>
          </a:stretch>
        </p:blipFill>
        <p:spPr>
          <a:xfrm rot="21279353">
            <a:off x="6438439" y="2867230"/>
            <a:ext cx="1923814" cy="1512168"/>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42" name="Rectangle 6"/>
          <p:cNvSpPr>
            <a:spLocks noGrp="1" noChangeArrowheads="1"/>
          </p:cNvSpPr>
          <p:nvPr>
            <p:ph type="title"/>
          </p:nvPr>
        </p:nvSpPr>
        <p:spPr>
          <a:xfrm>
            <a:off x="539552" y="332656"/>
            <a:ext cx="7556313" cy="1116106"/>
          </a:xfrm>
        </p:spPr>
        <p:txBody>
          <a:bodyPr/>
          <a:lstStyle/>
          <a:p>
            <a:r>
              <a:rPr lang="en-US" dirty="0">
                <a:effectLst>
                  <a:outerShdw blurRad="38100" dist="38100" dir="2700000" algn="tl">
                    <a:srgbClr val="000000">
                      <a:alpha val="43137"/>
                    </a:srgbClr>
                  </a:outerShdw>
                </a:effectLst>
              </a:rPr>
              <a:t>Program Status Word (PSW)</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853949078"/>
              </p:ext>
            </p:extLst>
          </p:nvPr>
        </p:nvGraphicFramePr>
        <p:xfrm>
          <a:off x="251520" y="1340768"/>
          <a:ext cx="840435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4" y="-243408"/>
            <a:ext cx="9001000" cy="6955318"/>
          </a:xfrm>
          <a:prstGeom prst="rect">
            <a:avLst/>
          </a:prstGeom>
        </p:spPr>
      </p:pic>
    </p:spTree>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2" name="Rectangle 4"/>
          <p:cNvSpPr>
            <a:spLocks noGrp="1" noChangeArrowheads="1"/>
          </p:cNvSpPr>
          <p:nvPr>
            <p:ph type="title" idx="4294967295"/>
          </p:nvPr>
        </p:nvSpPr>
        <p:spPr>
          <a:xfrm>
            <a:off x="6084168" y="692696"/>
            <a:ext cx="2667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Cycle</a:t>
            </a:r>
          </a:p>
        </p:txBody>
      </p:sp>
      <p:graphicFrame>
        <p:nvGraphicFramePr>
          <p:cNvPr id="20" name="Content Placeholder 19"/>
          <p:cNvGraphicFramePr>
            <a:graphicFrameLocks noGrp="1"/>
          </p:cNvGraphicFramePr>
          <p:nvPr>
            <p:ph idx="4294967295"/>
            <p:extLst>
              <p:ext uri="{D42A27DB-BD31-4B8C-83A1-F6EECF244321}">
                <p14:modId xmlns:p14="http://schemas.microsoft.com/office/powerpoint/2010/main" val="830777017"/>
              </p:ext>
            </p:extLst>
          </p:nvPr>
        </p:nvGraphicFramePr>
        <p:xfrm>
          <a:off x="-71531" y="202935"/>
          <a:ext cx="9036496" cy="612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17618" b="9753"/>
          <a:stretch/>
        </p:blipFill>
        <p:spPr>
          <a:xfrm>
            <a:off x="827584" y="-315416"/>
            <a:ext cx="7515731" cy="7064092"/>
          </a:xfrm>
          <a:prstGeom prst="rect">
            <a:avLst/>
          </a:prstGeom>
        </p:spPr>
      </p:pic>
    </p:spTree>
  </p:cSld>
  <p:clrMapOvr>
    <a:masterClrMapping/>
  </p:clrMapOvr>
  <p:transition spd="med">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1215" b="14965"/>
          <a:stretch/>
        </p:blipFill>
        <p:spPr>
          <a:xfrm>
            <a:off x="464123" y="-310788"/>
            <a:ext cx="8679878" cy="7168788"/>
          </a:xfrm>
          <a:prstGeom prst="rect">
            <a:avLst/>
          </a:prstGeom>
        </p:spPr>
      </p:pic>
    </p:spTree>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descr="f1.pdf"/>
          <p:cNvPicPr>
            <a:picLocks noChangeAspect="1"/>
          </p:cNvPicPr>
          <p:nvPr/>
        </p:nvPicPr>
        <p:blipFill rotWithShape="1">
          <a:blip r:embed="rId3">
            <a:extLst>
              <a:ext uri="{28A0092B-C50C-407E-A947-70E740481C1C}">
                <a14:useLocalDpi xmlns:a14="http://schemas.microsoft.com/office/drawing/2010/main" val="0"/>
              </a:ext>
            </a:extLst>
          </a:blip>
          <a:srcRect l="7569" t="8154" r="6239" b="23041"/>
          <a:stretch/>
        </p:blipFill>
        <p:spPr>
          <a:xfrm>
            <a:off x="1475656" y="-99392"/>
            <a:ext cx="6624736" cy="684370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21213" b="22877"/>
          <a:stretch/>
        </p:blipFill>
        <p:spPr>
          <a:xfrm>
            <a:off x="-540568" y="-315416"/>
            <a:ext cx="10013818" cy="7245424"/>
          </a:xfrm>
          <a:prstGeom prst="rect">
            <a:avLst/>
          </a:prstGeom>
        </p:spPr>
      </p:pic>
    </p:spTree>
  </p:cSld>
  <p:clrMapOvr>
    <a:masterClrMapping/>
  </p:clrMapOvr>
  <p:transition spd="med">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21033" b="18023"/>
          <a:stretch/>
        </p:blipFill>
        <p:spPr>
          <a:xfrm>
            <a:off x="-22389" y="-315416"/>
            <a:ext cx="8934953" cy="7046859"/>
          </a:xfrm>
          <a:prstGeom prst="rect">
            <a:avLst/>
          </a:prstGeom>
        </p:spPr>
      </p:pic>
    </p:spTree>
  </p:cSld>
  <p:clrMapOvr>
    <a:masterClrMapping/>
  </p:clrMapOvr>
  <p:transition spd="med">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6" name="Rectangle 4"/>
          <p:cNvSpPr>
            <a:spLocks noGrp="1" noChangeArrowheads="1"/>
          </p:cNvSpPr>
          <p:nvPr>
            <p:ph type="title" idx="4294967295"/>
          </p:nvPr>
        </p:nvSpPr>
        <p:spPr>
          <a:xfrm>
            <a:off x="461656" y="313225"/>
            <a:ext cx="7556500" cy="1116013"/>
          </a:xfrm>
          <a:noFill/>
          <a:ln/>
        </p:spPr>
        <p:txBody>
          <a:bodyPr lIns="90488" tIns="44450" rIns="90488" bIns="44450"/>
          <a:lstStyle/>
          <a:p>
            <a:r>
              <a:rPr lang="en-US" dirty="0">
                <a:effectLst>
                  <a:outerShdw blurRad="38100" dist="38100" dir="2700000" algn="tl">
                    <a:srgbClr val="000000">
                      <a:alpha val="43137"/>
                    </a:srgbClr>
                  </a:outerShdw>
                </a:effectLst>
              </a:rPr>
              <a:t>Pipelining Strategy</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600104030"/>
              </p:ext>
            </p:extLst>
          </p:nvPr>
        </p:nvGraphicFramePr>
        <p:xfrm>
          <a:off x="201706" y="1124744"/>
          <a:ext cx="8352928" cy="4392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l="12601" t="16899" r="23216" b="16404"/>
          <a:stretch/>
        </p:blipFill>
        <p:spPr>
          <a:xfrm>
            <a:off x="0" y="-171400"/>
            <a:ext cx="8598335" cy="6904337"/>
          </a:xfrm>
          <a:prstGeom prst="rect">
            <a:avLst/>
          </a:prstGeom>
        </p:spPr>
      </p:pic>
    </p:spTree>
  </p:cSld>
  <p:clrMapOvr>
    <a:masterClrMapping/>
  </p:clrMapOvr>
  <p:transition spd="med">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60648"/>
            <a:ext cx="7556313" cy="1116106"/>
          </a:xfrm>
        </p:spPr>
        <p:txBody>
          <a:bodyPr/>
          <a:lstStyle/>
          <a:p>
            <a:r>
              <a:rPr lang="en-US" dirty="0">
                <a:effectLst>
                  <a:outerShdw blurRad="38100" dist="38100" dir="2700000" algn="tl">
                    <a:srgbClr val="000000">
                      <a:alpha val="43137"/>
                    </a:srgbClr>
                  </a:outerShdw>
                </a:effectLst>
              </a:rPr>
              <a:t>Additional Stages</a:t>
            </a:r>
          </a:p>
        </p:txBody>
      </p:sp>
      <p:sp>
        <p:nvSpPr>
          <p:cNvPr id="5" name="Content Placeholder 4"/>
          <p:cNvSpPr>
            <a:spLocks noGrp="1"/>
          </p:cNvSpPr>
          <p:nvPr>
            <p:ph sz="half" idx="1"/>
          </p:nvPr>
        </p:nvSpPr>
        <p:spPr>
          <a:xfrm>
            <a:off x="539552" y="1196752"/>
            <a:ext cx="3657600" cy="5184576"/>
          </a:xfrm>
        </p:spPr>
        <p:txBody>
          <a:bodyPr>
            <a:normAutofit/>
          </a:bodyPr>
          <a:lstStyle/>
          <a:p>
            <a:r>
              <a:rPr lang="en-US" dirty="0"/>
              <a:t>Fetch instruction (FI)</a:t>
            </a:r>
          </a:p>
          <a:p>
            <a:pPr lvl="1"/>
            <a:r>
              <a:rPr lang="en-US" dirty="0"/>
              <a:t>Read the next expected instruction into a buffer</a:t>
            </a:r>
          </a:p>
          <a:p>
            <a:r>
              <a:rPr lang="en-US" dirty="0"/>
              <a:t>Decode instruction (DI)</a:t>
            </a:r>
          </a:p>
          <a:p>
            <a:pPr lvl="1"/>
            <a:r>
              <a:rPr lang="en-US" dirty="0"/>
              <a:t>Determine the opcode and the operand specifiers</a:t>
            </a:r>
          </a:p>
          <a:p>
            <a:r>
              <a:rPr lang="en-US" dirty="0"/>
              <a:t>Calculate operands (CO)</a:t>
            </a:r>
          </a:p>
          <a:p>
            <a:pPr lvl="1"/>
            <a:r>
              <a:rPr lang="en-US" dirty="0"/>
              <a:t>Calculate the effective address of each source operand</a:t>
            </a:r>
          </a:p>
          <a:p>
            <a:pPr lvl="1"/>
            <a:r>
              <a:rPr lang="en-US" dirty="0"/>
              <a:t>This may involve displacement, register indirect, indirect, or other forms of address calculation</a:t>
            </a:r>
          </a:p>
        </p:txBody>
      </p:sp>
      <p:sp>
        <p:nvSpPr>
          <p:cNvPr id="6" name="Content Placeholder 5"/>
          <p:cNvSpPr>
            <a:spLocks noGrp="1"/>
          </p:cNvSpPr>
          <p:nvPr>
            <p:ph sz="half" idx="2"/>
          </p:nvPr>
        </p:nvSpPr>
        <p:spPr>
          <a:xfrm>
            <a:off x="4644008" y="1484784"/>
            <a:ext cx="3657600" cy="4719637"/>
          </a:xfrm>
        </p:spPr>
        <p:txBody>
          <a:bodyPr>
            <a:normAutofit/>
          </a:bodyPr>
          <a:lstStyle/>
          <a:p>
            <a:r>
              <a:rPr lang="en-US" dirty="0"/>
              <a:t>Fetch operands (FO)</a:t>
            </a:r>
          </a:p>
          <a:p>
            <a:pPr lvl="1"/>
            <a:r>
              <a:rPr lang="en-US" dirty="0"/>
              <a:t>Fetch each operand from memory</a:t>
            </a:r>
          </a:p>
          <a:p>
            <a:pPr lvl="1"/>
            <a:r>
              <a:rPr lang="en-US" dirty="0"/>
              <a:t>Operands in registers need not be fetched</a:t>
            </a:r>
          </a:p>
          <a:p>
            <a:r>
              <a:rPr lang="en-US" dirty="0"/>
              <a:t>Execute instruction (EI)</a:t>
            </a:r>
          </a:p>
          <a:p>
            <a:pPr lvl="1"/>
            <a:r>
              <a:rPr lang="en-US" dirty="0"/>
              <a:t>Perform the indicated operation and store the result, if any, in the specified destination operand location</a:t>
            </a:r>
          </a:p>
          <a:p>
            <a:r>
              <a:rPr lang="en-US" dirty="0"/>
              <a:t>Write operand (WO)</a:t>
            </a:r>
          </a:p>
          <a:p>
            <a:pPr lvl="1"/>
            <a:r>
              <a:rPr lang="en-US" dirty="0"/>
              <a:t>Store the result in memory</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9960" t="3596" r="7380" b="14247"/>
          <a:stretch/>
        </p:blipFill>
        <p:spPr>
          <a:xfrm>
            <a:off x="179512" y="116632"/>
            <a:ext cx="8527723" cy="6549497"/>
          </a:xfrm>
          <a:prstGeom prst="rect">
            <a:avLst/>
          </a:prstGeom>
        </p:spPr>
      </p:pic>
    </p:spTree>
  </p:cSld>
  <p:clrMapOvr>
    <a:masterClrMapping/>
  </p:clrMapOvr>
  <p:transition spd="med">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sp>
        <p:nvSpPr>
          <p:cNvPr id="4" name="TextBox 3">
            <a:extLst>
              <a:ext uri="{FF2B5EF4-FFF2-40B4-BE49-F238E27FC236}">
                <a16:creationId xmlns:a16="http://schemas.microsoft.com/office/drawing/2014/main" id="{49CEF863-D3EA-4847-B94B-16A55DBF8DA2}"/>
              </a:ext>
            </a:extLst>
          </p:cNvPr>
          <p:cNvSpPr txBox="1"/>
          <p:nvPr/>
        </p:nvSpPr>
        <p:spPr>
          <a:xfrm>
            <a:off x="755576" y="1340768"/>
            <a:ext cx="7128792" cy="4524315"/>
          </a:xfrm>
          <a:prstGeom prst="rect">
            <a:avLst/>
          </a:prstGeom>
          <a:noFill/>
        </p:spPr>
        <p:txBody>
          <a:bodyPr wrap="square" rtlCol="0">
            <a:spAutoFit/>
          </a:bodyPr>
          <a:lstStyle/>
          <a:p>
            <a:r>
              <a:rPr lang="en-US" altLang="ko-KR" dirty="0"/>
              <a:t>Processing time without pipeline</a:t>
            </a:r>
          </a:p>
          <a:p>
            <a:r>
              <a:rPr lang="en-US" altLang="ko-KR" dirty="0"/>
              <a:t>   T1 = n × k × t</a:t>
            </a:r>
          </a:p>
          <a:p>
            <a:endParaRPr lang="en-US" altLang="ko-KR" dirty="0"/>
          </a:p>
          <a:p>
            <a:r>
              <a:rPr lang="en-US" altLang="ko-KR" dirty="0"/>
              <a:t>Processing time without pipeline</a:t>
            </a:r>
          </a:p>
          <a:p>
            <a:r>
              <a:rPr lang="en-US" altLang="ko-KR" dirty="0"/>
              <a:t>   T2 = k × t + (n-1) × t = (k + n -1) × t</a:t>
            </a:r>
          </a:p>
          <a:p>
            <a:endParaRPr lang="en-US" altLang="ko-KR" dirty="0"/>
          </a:p>
          <a:p>
            <a:r>
              <a:rPr lang="en-US" altLang="ko-KR" dirty="0"/>
              <a:t>Speedup = T1/T2</a:t>
            </a:r>
          </a:p>
          <a:p>
            <a:r>
              <a:rPr lang="en-US" altLang="ko-KR" dirty="0"/>
              <a:t>               = (n × k × t) / {(k + n -1) × t }</a:t>
            </a:r>
          </a:p>
          <a:p>
            <a:r>
              <a:rPr lang="en-US" altLang="ko-KR" dirty="0"/>
              <a:t>               = (n × k )/ (k + n -1) </a:t>
            </a:r>
          </a:p>
          <a:p>
            <a:r>
              <a:rPr lang="en-US" altLang="ko-KR" dirty="0"/>
              <a:t>  </a:t>
            </a:r>
          </a:p>
          <a:p>
            <a:r>
              <a:rPr lang="en-US" altLang="ko-KR" dirty="0"/>
              <a:t>When</a:t>
            </a:r>
            <a:r>
              <a:rPr lang="ko-KR" altLang="en-US" dirty="0"/>
              <a:t> </a:t>
            </a:r>
            <a:r>
              <a:rPr lang="en-US" altLang="ko-KR" dirty="0"/>
              <a:t>n</a:t>
            </a:r>
            <a:r>
              <a:rPr lang="ko-KR" altLang="en-US" dirty="0"/>
              <a:t> </a:t>
            </a:r>
            <a:r>
              <a:rPr lang="en-US" altLang="ko-KR" dirty="0"/>
              <a:t>goes</a:t>
            </a:r>
            <a:r>
              <a:rPr lang="ko-KR" altLang="en-US" dirty="0"/>
              <a:t> </a:t>
            </a:r>
            <a:r>
              <a:rPr lang="en-US" altLang="ko-KR" dirty="0"/>
              <a:t>towards</a:t>
            </a:r>
            <a:r>
              <a:rPr lang="ko-KR" altLang="en-US" dirty="0"/>
              <a:t> ∞</a:t>
            </a:r>
            <a:r>
              <a:rPr lang="en-US" altLang="ko-KR" dirty="0"/>
              <a:t>, speedup =</a:t>
            </a:r>
          </a:p>
          <a:p>
            <a:endParaRPr lang="en-US" altLang="ko-KR" dirty="0"/>
          </a:p>
        </p:txBody>
      </p:sp>
    </p:spTree>
    <p:extLst>
      <p:ext uri="{BB962C8B-B14F-4D97-AF65-F5344CB8AC3E}">
        <p14:creationId xmlns:p14="http://schemas.microsoft.com/office/powerpoint/2010/main" val="1477834269"/>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397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l="9406" t="3236" r="5573" b="17663"/>
          <a:stretch/>
        </p:blipFill>
        <p:spPr>
          <a:xfrm>
            <a:off x="0" y="25300"/>
            <a:ext cx="9144000" cy="6573748"/>
          </a:xfrm>
          <a:prstGeom prst="rect">
            <a:avLst/>
          </a:prstGeom>
        </p:spPr>
      </p:pic>
    </p:spTree>
  </p:cSld>
  <p:clrMapOvr>
    <a:masterClrMapping/>
  </p:clrMapOvr>
  <p:transition spd="med">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9169" b="15326"/>
          <a:stretch/>
        </p:blipFill>
        <p:spPr>
          <a:xfrm>
            <a:off x="1115616" y="0"/>
            <a:ext cx="6838336" cy="6681954"/>
          </a:xfrm>
          <a:prstGeom prst="rect">
            <a:avLst/>
          </a:prstGeom>
        </p:spPr>
      </p:pic>
    </p:spTree>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4.pdf"/>
          <p:cNvPicPr>
            <a:picLocks noChangeAspect="1"/>
          </p:cNvPicPr>
          <p:nvPr/>
        </p:nvPicPr>
        <p:blipFill rotWithShape="1">
          <a:blip r:embed="rId3">
            <a:extLst>
              <a:ext uri="{28A0092B-C50C-407E-A947-70E740481C1C}">
                <a14:useLocalDpi xmlns:a14="http://schemas.microsoft.com/office/drawing/2010/main" val="0"/>
              </a:ext>
            </a:extLst>
          </a:blip>
          <a:srcRect t="7730" b="17303"/>
          <a:stretch/>
        </p:blipFill>
        <p:spPr>
          <a:xfrm>
            <a:off x="1331640" y="-38420"/>
            <a:ext cx="6912768" cy="6706436"/>
          </a:xfrm>
          <a:prstGeom prst="rect">
            <a:avLst/>
          </a:prstGeom>
        </p:spPr>
      </p:pic>
      <p:sp>
        <p:nvSpPr>
          <p:cNvPr id="4" name="TextBox 3">
            <a:extLst>
              <a:ext uri="{FF2B5EF4-FFF2-40B4-BE49-F238E27FC236}">
                <a16:creationId xmlns:a16="http://schemas.microsoft.com/office/drawing/2014/main" id="{22AC4FB0-3493-48B8-9649-CF82E7C4861A}"/>
              </a:ext>
            </a:extLst>
          </p:cNvPr>
          <p:cNvSpPr txBox="1"/>
          <p:nvPr/>
        </p:nvSpPr>
        <p:spPr>
          <a:xfrm>
            <a:off x="201706" y="2564904"/>
            <a:ext cx="4176464" cy="461665"/>
          </a:xfrm>
          <a:prstGeom prst="rect">
            <a:avLst/>
          </a:prstGeom>
          <a:noFill/>
        </p:spPr>
        <p:txBody>
          <a:bodyPr wrap="square" rtlCol="0">
            <a:spAutoFit/>
          </a:bodyPr>
          <a:lstStyle/>
          <a:p>
            <a:r>
              <a:rPr lang="en-US" altLang="ko-KR" dirty="0"/>
              <a:t>speedup= (n × k )/ (k + n -1)</a:t>
            </a:r>
            <a:endParaRPr lang="ko-KR" altLang="en-US" dirty="0"/>
          </a:p>
        </p:txBody>
      </p:sp>
    </p:spTree>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956" y="4869160"/>
            <a:ext cx="5943600" cy="158750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p:cNvPicPr>
            <a:picLocks noChangeAspect="1"/>
          </p:cNvPicPr>
          <p:nvPr/>
        </p:nvPicPr>
        <p:blipFill>
          <a:blip r:embed="rId4"/>
          <a:stretch>
            <a:fillRect/>
          </a:stretch>
        </p:blipFill>
        <p:spPr>
          <a:xfrm>
            <a:off x="251520" y="1196752"/>
            <a:ext cx="8584572" cy="3845173"/>
          </a:xfrm>
          <a:prstGeom prst="rect">
            <a:avLst/>
          </a:prstGeom>
        </p:spPr>
      </p:pic>
      <p:sp>
        <p:nvSpPr>
          <p:cNvPr id="6" name="Rectangle 5"/>
          <p:cNvSpPr/>
          <p:nvPr/>
        </p:nvSpPr>
        <p:spPr>
          <a:xfrm>
            <a:off x="2267744" y="116632"/>
            <a:ext cx="4572000" cy="954107"/>
          </a:xfrm>
          <a:prstGeom prst="rect">
            <a:avLst/>
          </a:prstGeom>
        </p:spPr>
        <p:txBody>
          <a:bodyPr>
            <a:spAutoFit/>
          </a:bodyPr>
          <a:lstStyle/>
          <a:p>
            <a:pPr algn="ctr"/>
            <a:r>
              <a:rPr lang="en-US" sz="2800" dirty="0">
                <a:latin typeface="+mn-lt"/>
              </a:rPr>
              <a:t>Table 13.2  </a:t>
            </a:r>
          </a:p>
          <a:p>
            <a:pPr algn="ctr"/>
            <a:r>
              <a:rPr lang="en-US" sz="2800" dirty="0">
                <a:latin typeface="+mn-lt"/>
              </a:rPr>
              <a:t>x86 Addressing Modes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a:xfrm>
            <a:off x="609600" y="228600"/>
            <a:ext cx="7556500" cy="1116012"/>
          </a:xfrm>
        </p:spPr>
        <p:txBody>
          <a:bodyPr/>
          <a:lstStyle/>
          <a:p>
            <a:r>
              <a:rPr lang="en-GB" dirty="0">
                <a:effectLst>
                  <a:outerShdw blurRad="38100" dist="38100" dir="2700000" algn="tl">
                    <a:srgbClr val="000000">
                      <a:alpha val="43137"/>
                    </a:srgbClr>
                  </a:outerShdw>
                </a:effectLst>
              </a:rPr>
              <a:t>Pipeline Hazards</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3553835441"/>
              </p:ext>
            </p:extLst>
          </p:nvPr>
        </p:nvGraphicFramePr>
        <p:xfrm>
          <a:off x="179512" y="1052736"/>
          <a:ext cx="878497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6876256" y="5157192"/>
            <a:ext cx="2155687" cy="1549400"/>
          </a:xfrm>
          <a:prstGeom prst="rect">
            <a:avLst/>
          </a:prstGeom>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5.pdf"/>
          <p:cNvPicPr>
            <a:picLocks noChangeAspect="1"/>
          </p:cNvPicPr>
          <p:nvPr/>
        </p:nvPicPr>
        <p:blipFill rotWithShape="1">
          <a:blip r:embed="rId3">
            <a:extLst>
              <a:ext uri="{28A0092B-C50C-407E-A947-70E740481C1C}">
                <a14:useLocalDpi xmlns:a14="http://schemas.microsoft.com/office/drawing/2010/main" val="0"/>
              </a:ext>
            </a:extLst>
          </a:blip>
          <a:srcRect l="8250" t="5214" r="14040" b="14786"/>
          <a:stretch/>
        </p:blipFill>
        <p:spPr>
          <a:xfrm>
            <a:off x="1691680" y="-83658"/>
            <a:ext cx="5112568" cy="6811271"/>
          </a:xfrm>
          <a:prstGeom prst="rect">
            <a:avLst/>
          </a:prstGeom>
        </p:spPr>
      </p:pic>
    </p:spTree>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6.pdf"/>
          <p:cNvPicPr>
            <a:picLocks noChangeAspect="1"/>
          </p:cNvPicPr>
          <p:nvPr/>
        </p:nvPicPr>
        <p:blipFill rotWithShape="1">
          <a:blip r:embed="rId3">
            <a:extLst>
              <a:ext uri="{28A0092B-C50C-407E-A947-70E740481C1C}">
                <a14:useLocalDpi xmlns:a14="http://schemas.microsoft.com/office/drawing/2010/main" val="0"/>
              </a:ext>
            </a:extLst>
          </a:blip>
          <a:srcRect l="3133" t="6112" r="9619" b="48405"/>
          <a:stretch/>
        </p:blipFill>
        <p:spPr>
          <a:xfrm>
            <a:off x="-177423" y="171463"/>
            <a:ext cx="9498846" cy="6434684"/>
          </a:xfrm>
          <a:prstGeom prst="rect">
            <a:avLst/>
          </a:prstGeom>
        </p:spPr>
      </p:pic>
    </p:spTree>
  </p:cSld>
  <p:clrMapOvr>
    <a:masterClrMapping/>
  </p:clrMapOvr>
  <p:transition spd="med">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Control Hazard</a:t>
            </a:r>
          </a:p>
        </p:txBody>
      </p:sp>
      <p:sp>
        <p:nvSpPr>
          <p:cNvPr id="197635" name="Rectangle 3"/>
          <p:cNvSpPr>
            <a:spLocks noGrp="1" noChangeArrowheads="1"/>
          </p:cNvSpPr>
          <p:nvPr>
            <p:ph idx="1"/>
          </p:nvPr>
        </p:nvSpPr>
        <p:spPr>
          <a:xfrm>
            <a:off x="498474" y="1628800"/>
            <a:ext cx="7556313" cy="4608512"/>
          </a:xfrm>
        </p:spPr>
        <p:txBody>
          <a:bodyPr>
            <a:normAutofit/>
          </a:bodyPr>
          <a:lstStyle/>
          <a:p>
            <a:r>
              <a:rPr lang="en-GB" dirty="0"/>
              <a:t>Also known as a </a:t>
            </a:r>
            <a:r>
              <a:rPr lang="en-GB" i="1" dirty="0"/>
              <a:t>branch hazard</a:t>
            </a:r>
            <a:endParaRPr lang="en-GB" dirty="0"/>
          </a:p>
          <a:p>
            <a:r>
              <a:rPr lang="en-GB" dirty="0"/>
              <a:t>Occurs when the pipeline makes the wrong decision on a branch prediction</a:t>
            </a:r>
          </a:p>
          <a:p>
            <a:r>
              <a:rPr lang="en-GB" dirty="0"/>
              <a:t>Brings instructions into the pipeline that must subsequently be discarded</a:t>
            </a:r>
          </a:p>
          <a:p>
            <a:r>
              <a:rPr lang="en-GB" dirty="0"/>
              <a:t>Dealing with Branches:</a:t>
            </a:r>
          </a:p>
          <a:p>
            <a:pPr lvl="1"/>
            <a:r>
              <a:rPr lang="en-GB" dirty="0"/>
              <a:t>Multiple streams</a:t>
            </a:r>
          </a:p>
          <a:p>
            <a:pPr lvl="1"/>
            <a:r>
              <a:rPr lang="en-GB" dirty="0"/>
              <a:t>Prefetch branch target</a:t>
            </a:r>
          </a:p>
          <a:p>
            <a:pPr lvl="1"/>
            <a:r>
              <a:rPr lang="en-GB" dirty="0"/>
              <a:t>Loop buffer</a:t>
            </a:r>
          </a:p>
          <a:p>
            <a:pPr lvl="1"/>
            <a:r>
              <a:rPr lang="en-GB" dirty="0"/>
              <a:t>Branch prediction</a:t>
            </a:r>
          </a:p>
          <a:p>
            <a:pPr lvl="1"/>
            <a:r>
              <a:rPr lang="en-GB" dirty="0"/>
              <a:t>Delayed branch</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98667"/>
                    </a14:imgEffect>
                    <a14:imgEffect>
                      <a14:sharpenSoften amount="25000"/>
                    </a14:imgEffect>
                    <a14:imgEffect>
                      <a14:brightnessContrast bright="20000"/>
                    </a14:imgEffect>
                  </a14:imgLayer>
                </a14:imgProps>
              </a:ext>
            </a:extLst>
          </a:blip>
          <a:stretch>
            <a:fillRect/>
          </a:stretch>
        </p:blipFill>
        <p:spPr>
          <a:xfrm rot="363388">
            <a:off x="5808582" y="4049876"/>
            <a:ext cx="2322098" cy="203570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8" name="Rectangle 4"/>
          <p:cNvSpPr>
            <a:spLocks noGrp="1" noChangeArrowheads="1"/>
          </p:cNvSpPr>
          <p:nvPr>
            <p:ph type="title" idx="4294967295"/>
          </p:nvPr>
        </p:nvSpPr>
        <p:spPr>
          <a:xfrm>
            <a:off x="6096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Multiple Streams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802398064"/>
              </p:ext>
            </p:extLst>
          </p:nvPr>
        </p:nvGraphicFramePr>
        <p:xfrm>
          <a:off x="323528" y="1196752"/>
          <a:ext cx="8496944" cy="517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6" name="Rectangle 4"/>
          <p:cNvSpPr>
            <a:spLocks noGrp="1" noChangeArrowheads="1"/>
          </p:cNvSpPr>
          <p:nvPr>
            <p:ph type="title"/>
          </p:nvPr>
        </p:nvSpPr>
        <p:spPr>
          <a:xfrm>
            <a:off x="304800" y="304800"/>
            <a:ext cx="6191157" cy="833718"/>
          </a:xfrm>
          <a:noFill/>
          <a:ln/>
        </p:spPr>
        <p:txBody>
          <a:bodyPr lIns="90488" tIns="44450" rIns="90488" bIns="44450"/>
          <a:lstStyle/>
          <a:p>
            <a:r>
              <a:rPr lang="en-US" dirty="0">
                <a:effectLst>
                  <a:outerShdw blurRad="38100" dist="38100" dir="2700000" algn="tl">
                    <a:srgbClr val="000000">
                      <a:alpha val="43137"/>
                    </a:srgbClr>
                  </a:outerShdw>
                </a:effectLst>
              </a:rPr>
              <a:t>Prefetch Branch Target</a:t>
            </a:r>
          </a:p>
        </p:txBody>
      </p:sp>
      <p:sp>
        <p:nvSpPr>
          <p:cNvPr id="90117" name="Rectangle 5"/>
          <p:cNvSpPr>
            <a:spLocks noGrp="1" noChangeArrowheads="1"/>
          </p:cNvSpPr>
          <p:nvPr>
            <p:ph type="body" sz="half" idx="2"/>
          </p:nvPr>
        </p:nvSpPr>
        <p:spPr>
          <a:xfrm>
            <a:off x="685800" y="1447800"/>
            <a:ext cx="5818095" cy="4848224"/>
          </a:xfrm>
          <a:noFill/>
          <a:ln/>
        </p:spPr>
        <p:txBody>
          <a:bodyPr lIns="90488" tIns="44450" rIns="90488" bIns="44450">
            <a:normAutofit/>
          </a:bodyPr>
          <a:lstStyle/>
          <a:p>
            <a:pPr marL="228600" indent="-228600">
              <a:spcBef>
                <a:spcPts val="2000"/>
              </a:spcBef>
              <a:buFont typeface="Wingdings" pitchFamily="2" charset="2"/>
              <a:buChar char="n"/>
            </a:pPr>
            <a:r>
              <a:rPr lang="en-US" sz="2000" dirty="0"/>
              <a:t>When a conditional branch is recognized, the target of the branch is prefetched, in addition to the instruction following the branch</a:t>
            </a:r>
          </a:p>
          <a:p>
            <a:pPr marL="228600" indent="-228600">
              <a:spcBef>
                <a:spcPts val="2000"/>
              </a:spcBef>
              <a:buFont typeface="Wingdings" pitchFamily="2" charset="2"/>
              <a:buChar char="n"/>
            </a:pPr>
            <a:r>
              <a:rPr lang="en-US" sz="2000" dirty="0"/>
              <a:t>Target is then saved until the branch instruction is executed</a:t>
            </a:r>
          </a:p>
          <a:p>
            <a:pPr marL="228600" indent="-228600">
              <a:spcBef>
                <a:spcPts val="2000"/>
              </a:spcBef>
              <a:buFont typeface="Wingdings" pitchFamily="2" charset="2"/>
              <a:buChar char="n"/>
            </a:pPr>
            <a:r>
              <a:rPr lang="en-US" sz="2000" dirty="0"/>
              <a:t>If the branch is taken, the target has already been </a:t>
            </a:r>
            <a:r>
              <a:rPr lang="en-US" sz="2000" dirty="0" err="1"/>
              <a:t>prefetched</a:t>
            </a:r>
            <a:endParaRPr lang="en-US" sz="2000" dirty="0"/>
          </a:p>
          <a:p>
            <a:pPr marL="228600" indent="-228600">
              <a:spcBef>
                <a:spcPts val="2000"/>
              </a:spcBef>
              <a:buFont typeface="Wingdings" pitchFamily="2" charset="2"/>
              <a:buChar char="n"/>
            </a:pPr>
            <a:r>
              <a:rPr lang="en-US" sz="2000" dirty="0"/>
              <a:t>IBM 360/91 uses this approach</a:t>
            </a:r>
          </a:p>
        </p:txBody>
      </p:sp>
      <p:sp useBgFill="1">
        <p:nvSpPr>
          <p:cNvPr id="7" name="TextBox 6"/>
          <p:cNvSpPr txBox="1"/>
          <p:nvPr/>
        </p:nvSpPr>
        <p:spPr>
          <a:xfrm>
            <a:off x="225334" y="4690631"/>
            <a:ext cx="384265" cy="414769"/>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6948264" y="2780928"/>
            <a:ext cx="1587500" cy="1485900"/>
          </a:xfrm>
          <a:prstGeom prst="rect">
            <a:avLst/>
          </a:prstGeom>
        </p:spPr>
      </p:pic>
      <p:pic>
        <p:nvPicPr>
          <p:cNvPr id="10" name="Picture 9"/>
          <p:cNvPicPr>
            <a:picLocks noChangeAspect="1"/>
          </p:cNvPicPr>
          <p:nvPr/>
        </p:nvPicPr>
        <p:blipFill>
          <a:blip r:embed="rId3"/>
          <a:stretch>
            <a:fillRect/>
          </a:stretch>
        </p:blipFill>
        <p:spPr>
          <a:xfrm rot="10800000">
            <a:off x="7236296" y="260648"/>
            <a:ext cx="1587500" cy="1485900"/>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4"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Loop Buffer</a:t>
            </a:r>
          </a:p>
        </p:txBody>
      </p:sp>
      <p:sp>
        <p:nvSpPr>
          <p:cNvPr id="92165" name="Rectangle 5"/>
          <p:cNvSpPr>
            <a:spLocks noGrp="1" noChangeArrowheads="1"/>
          </p:cNvSpPr>
          <p:nvPr>
            <p:ph idx="1"/>
          </p:nvPr>
        </p:nvSpPr>
        <p:spPr>
          <a:xfrm>
            <a:off x="533400" y="1600200"/>
            <a:ext cx="7556313" cy="4724400"/>
          </a:xfrm>
          <a:noFill/>
          <a:ln/>
        </p:spPr>
        <p:txBody>
          <a:bodyPr lIns="90488" tIns="44450" rIns="90488" bIns="44450">
            <a:normAutofit lnSpcReduction="10000"/>
          </a:bodyPr>
          <a:lstStyle/>
          <a:p>
            <a:r>
              <a:rPr lang="en-US" dirty="0"/>
              <a:t>Small, very-high speed memory maintained by the instruction fetch stage of the pipeline and containing the </a:t>
            </a:r>
            <a:r>
              <a:rPr lang="en-US" i="1" dirty="0"/>
              <a:t>n </a:t>
            </a:r>
            <a:r>
              <a:rPr lang="en-US" dirty="0"/>
              <a:t>most recently fetched instructions, in sequence</a:t>
            </a:r>
          </a:p>
          <a:p>
            <a:r>
              <a:rPr lang="en-US" dirty="0"/>
              <a:t>Benefits:</a:t>
            </a:r>
          </a:p>
          <a:p>
            <a:pPr lvl="1"/>
            <a:r>
              <a:rPr lang="en-US" dirty="0"/>
              <a:t>Instructions fetched in sequence will be available without the usual memory access time</a:t>
            </a:r>
          </a:p>
          <a:p>
            <a:pPr lvl="1"/>
            <a:r>
              <a:rPr lang="en-US" dirty="0"/>
              <a:t>If a branch occurs to a target just a few locations ahead of the address of the branch instruction, the target will already be in the buffer</a:t>
            </a:r>
          </a:p>
          <a:p>
            <a:pPr lvl="1"/>
            <a:r>
              <a:rPr lang="en-US" dirty="0"/>
              <a:t>This strategy is particularly well suited to dealing with loops</a:t>
            </a:r>
          </a:p>
          <a:p>
            <a:pPr marL="228600" lvl="1">
              <a:spcBef>
                <a:spcPts val="2000"/>
              </a:spcBef>
              <a:buClr>
                <a:schemeClr val="accent1"/>
              </a:buClr>
            </a:pPr>
            <a:r>
              <a:rPr lang="en-US" sz="2000" dirty="0"/>
              <a:t>Similar in principle to a cache dedicated to instructions</a:t>
            </a:r>
          </a:p>
          <a:p>
            <a:pPr lvl="1"/>
            <a:r>
              <a:rPr lang="en-US" sz="1838" dirty="0"/>
              <a:t>Differences: </a:t>
            </a:r>
          </a:p>
          <a:p>
            <a:pPr lvl="2"/>
            <a:r>
              <a:rPr lang="en-US" sz="1838" dirty="0"/>
              <a:t>The loop buffer only retains instructions in sequence</a:t>
            </a:r>
          </a:p>
          <a:p>
            <a:pPr lvl="2"/>
            <a:r>
              <a:rPr lang="en-US" sz="1838" dirty="0"/>
              <a:t>Is much smaller in size and hence lower in cost</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7.pdf"/>
          <p:cNvPicPr>
            <a:picLocks noChangeAspect="1"/>
          </p:cNvPicPr>
          <p:nvPr/>
        </p:nvPicPr>
        <p:blipFill rotWithShape="1">
          <a:blip r:embed="rId3">
            <a:extLst>
              <a:ext uri="{28A0092B-C50C-407E-A947-70E740481C1C}">
                <a14:useLocalDpi xmlns:a14="http://schemas.microsoft.com/office/drawing/2010/main" val="0"/>
              </a:ext>
            </a:extLst>
          </a:blip>
          <a:srcRect l="14999" t="20673" r="11247" b="35641"/>
          <a:stretch/>
        </p:blipFill>
        <p:spPr>
          <a:xfrm>
            <a:off x="-252536" y="-315416"/>
            <a:ext cx="9577064" cy="7340996"/>
          </a:xfrm>
          <a:prstGeom prst="rect">
            <a:avLst/>
          </a:prstGeom>
        </p:spPr>
      </p:pic>
    </p:spTree>
  </p:cSld>
  <p:clrMapOvr>
    <a:masterClrMapping/>
  </p:clrMapOvr>
  <p:transition spd="med">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1" name="Rectangle 3"/>
          <p:cNvSpPr>
            <a:spLocks noChangeArrowheads="1"/>
          </p:cNvSpPr>
          <p:nvPr/>
        </p:nvSpPr>
        <p:spPr bwMode="auto">
          <a:xfrm>
            <a:off x="3429000" y="624840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2" name="Rectangle 4"/>
          <p:cNvSpPr>
            <a:spLocks noGrp="1" noChangeArrowheads="1"/>
          </p:cNvSpPr>
          <p:nvPr>
            <p:ph type="title"/>
          </p:nvPr>
        </p:nvSpPr>
        <p:spPr>
          <a:xfrm>
            <a:off x="609600" y="609600"/>
            <a:ext cx="7556313" cy="1116106"/>
          </a:xfrm>
        </p:spPr>
        <p:txBody>
          <a:bodyPr/>
          <a:lstStyle/>
          <a:p>
            <a:r>
              <a:rPr lang="en-US" dirty="0">
                <a:effectLst>
                  <a:outerShdw blurRad="38100" dist="38100" dir="2700000" algn="tl">
                    <a:srgbClr val="000000">
                      <a:alpha val="43137"/>
                    </a:srgbClr>
                  </a:outerShdw>
                </a:effectLst>
              </a:rPr>
              <a:t>Branch Prediction</a:t>
            </a:r>
          </a:p>
        </p:txBody>
      </p:sp>
      <p:sp>
        <p:nvSpPr>
          <p:cNvPr id="94213" name="Rectangle 5"/>
          <p:cNvSpPr>
            <a:spLocks noGrp="1" noChangeArrowheads="1"/>
          </p:cNvSpPr>
          <p:nvPr>
            <p:ph idx="1"/>
          </p:nvPr>
        </p:nvSpPr>
        <p:spPr/>
        <p:txBody>
          <a:bodyPr/>
          <a:lstStyle/>
          <a:p>
            <a:r>
              <a:rPr lang="en-US" dirty="0"/>
              <a:t>Various techniques can be used to predict whether a branch will be taken:</a:t>
            </a:r>
          </a:p>
          <a:p>
            <a:pPr>
              <a:buNone/>
            </a:pPr>
            <a:endParaRPr lang="en-US" sz="1000" dirty="0"/>
          </a:p>
          <a:p>
            <a:pPr marL="571500" lvl="1" indent="-342900">
              <a:buClr>
                <a:schemeClr val="accent1"/>
              </a:buClr>
              <a:buSzPct val="100000"/>
              <a:buFont typeface="+mj-lt"/>
              <a:buAutoNum type="arabicPeriod"/>
            </a:pPr>
            <a:r>
              <a:rPr lang="en-US" dirty="0"/>
              <a:t>Predict never taken</a:t>
            </a:r>
          </a:p>
          <a:p>
            <a:pPr marL="571500" lvl="1" indent="-342900">
              <a:buClr>
                <a:schemeClr val="accent1"/>
              </a:buClr>
              <a:buSzPct val="100000"/>
              <a:buFont typeface="+mj-lt"/>
              <a:buAutoNum type="arabicPeriod"/>
            </a:pPr>
            <a:r>
              <a:rPr lang="en-US" dirty="0"/>
              <a:t>Predict always taken</a:t>
            </a:r>
          </a:p>
          <a:p>
            <a:pPr marL="571500" lvl="1" indent="-342900">
              <a:buClr>
                <a:schemeClr val="accent1"/>
              </a:buClr>
              <a:buSzPct val="100000"/>
              <a:buFont typeface="+mj-lt"/>
              <a:buAutoNum type="arabicPeriod"/>
            </a:pPr>
            <a:r>
              <a:rPr lang="en-US" dirty="0"/>
              <a:t>Predict by opcode</a:t>
            </a:r>
          </a:p>
          <a:p>
            <a:pPr marL="571500" lvl="1" indent="-342900">
              <a:buClr>
                <a:schemeClr val="accent1"/>
              </a:buClr>
              <a:buSzPct val="100000"/>
              <a:buFont typeface="+mj-lt"/>
              <a:buAutoNum type="arabicPeriod"/>
            </a:pPr>
            <a:endParaRPr lang="en-US" sz="1000" dirty="0"/>
          </a:p>
          <a:p>
            <a:pPr marL="571500" lvl="1" indent="-342900">
              <a:buClr>
                <a:schemeClr val="accent1"/>
              </a:buClr>
              <a:buSzPct val="100000"/>
              <a:buNone/>
            </a:pPr>
            <a:endParaRPr lang="en-US" sz="1000" dirty="0"/>
          </a:p>
          <a:p>
            <a:pPr marL="571500" lvl="1" indent="-342900">
              <a:buClr>
                <a:schemeClr val="accent1"/>
              </a:buClr>
              <a:buSzPct val="100000"/>
              <a:buFont typeface="+mj-lt"/>
              <a:buAutoNum type="arabicPeriod"/>
            </a:pPr>
            <a:r>
              <a:rPr lang="en-US" dirty="0"/>
              <a:t>Taken/not taken switch</a:t>
            </a:r>
          </a:p>
          <a:p>
            <a:pPr marL="571500" lvl="1" indent="-342900">
              <a:buClr>
                <a:schemeClr val="accent1"/>
              </a:buClr>
              <a:buSzPct val="100000"/>
              <a:buFont typeface="+mj-lt"/>
              <a:buAutoNum type="arabicPeriod"/>
            </a:pPr>
            <a:r>
              <a:rPr lang="en-US" dirty="0"/>
              <a:t>Branch history table</a:t>
            </a:r>
          </a:p>
        </p:txBody>
      </p:sp>
      <p:sp>
        <p:nvSpPr>
          <p:cNvPr id="9" name="Right Brace 8"/>
          <p:cNvSpPr/>
          <p:nvPr/>
        </p:nvSpPr>
        <p:spPr>
          <a:xfrm>
            <a:off x="3124200" y="3048000"/>
            <a:ext cx="609600" cy="114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Right Brace 9"/>
          <p:cNvSpPr/>
          <p:nvPr/>
        </p:nvSpPr>
        <p:spPr>
          <a:xfrm>
            <a:off x="3429000" y="4495800"/>
            <a:ext cx="4572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TextBox 10"/>
          <p:cNvSpPr txBox="1"/>
          <p:nvPr/>
        </p:nvSpPr>
        <p:spPr>
          <a:xfrm>
            <a:off x="3733800" y="2971800"/>
            <a:ext cx="4492089" cy="1277273"/>
          </a:xfrm>
          <a:prstGeom prst="rect">
            <a:avLst/>
          </a:prstGeom>
          <a:noFill/>
        </p:spPr>
        <p:txBody>
          <a:bodyPr wrap="squar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These approaches are static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They do not depend on the execution history up to the time of the conditional branch instruction</a:t>
            </a:r>
          </a:p>
        </p:txBody>
      </p:sp>
      <p:sp>
        <p:nvSpPr>
          <p:cNvPr id="12" name="TextBox 11"/>
          <p:cNvSpPr txBox="1"/>
          <p:nvPr/>
        </p:nvSpPr>
        <p:spPr>
          <a:xfrm>
            <a:off x="3810000" y="4724400"/>
            <a:ext cx="4403770" cy="723275"/>
          </a:xfrm>
          <a:prstGeom prst="rect">
            <a:avLst/>
          </a:prstGeom>
          <a:noFill/>
        </p:spPr>
        <p:txBody>
          <a:bodyPr wrap="non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These approaches are dynamic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They depend on the execution history</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8" name="Picture 7"/>
          <p:cNvPicPr>
            <a:picLocks noChangeAspect="1"/>
          </p:cNvPicPr>
          <p:nvPr/>
        </p:nvPicPr>
        <p:blipFill rotWithShape="1">
          <a:blip r:embed="rId3"/>
          <a:srcRect t="6292"/>
          <a:stretch/>
        </p:blipFill>
        <p:spPr>
          <a:xfrm>
            <a:off x="395536" y="116632"/>
            <a:ext cx="5613226" cy="6426485"/>
          </a:xfrm>
          <a:prstGeom prst="rect">
            <a:avLst/>
          </a:prstGeom>
        </p:spPr>
      </p:pic>
      <p:sp>
        <p:nvSpPr>
          <p:cNvPr id="9" name="TextBox 8"/>
          <p:cNvSpPr txBox="1"/>
          <p:nvPr/>
        </p:nvSpPr>
        <p:spPr>
          <a:xfrm>
            <a:off x="6312797" y="1800032"/>
            <a:ext cx="2651691" cy="2554545"/>
          </a:xfrm>
          <a:prstGeom prst="rect">
            <a:avLst/>
          </a:prstGeom>
          <a:noFill/>
        </p:spPr>
        <p:txBody>
          <a:bodyPr wrap="square" rtlCol="0">
            <a:spAutoFit/>
          </a:bodyPr>
          <a:lstStyle/>
          <a:p>
            <a:pPr algn="ctr"/>
            <a:r>
              <a:rPr lang="en-US" sz="3200" dirty="0">
                <a:latin typeface="+mn-lt"/>
              </a:rPr>
              <a:t>Table 14.2  </a:t>
            </a:r>
          </a:p>
          <a:p>
            <a:pPr algn="ctr"/>
            <a:endParaRPr lang="en-US" sz="3200" dirty="0">
              <a:latin typeface="+mn-lt"/>
            </a:endParaRPr>
          </a:p>
          <a:p>
            <a:pPr algn="ctr"/>
            <a:r>
              <a:rPr lang="en-US" sz="3200" dirty="0">
                <a:latin typeface="+mn-lt"/>
              </a:rPr>
              <a:t>x86 </a:t>
            </a:r>
          </a:p>
          <a:p>
            <a:pPr algn="ctr"/>
            <a:r>
              <a:rPr lang="en-US" sz="3200" dirty="0">
                <a:latin typeface="+mn-lt"/>
              </a:rPr>
              <a:t>Processor </a:t>
            </a:r>
          </a:p>
          <a:p>
            <a:pPr algn="ctr"/>
            <a:r>
              <a:rPr lang="en-US" sz="3200" dirty="0">
                <a:latin typeface="+mn-lt"/>
              </a:rPr>
              <a:t>Registers </a:t>
            </a:r>
          </a:p>
        </p:txBody>
      </p:sp>
    </p:spTree>
  </p:cSld>
  <p:clrMapOvr>
    <a:masterClrMapping/>
  </p:clrMapOvr>
  <p:transition spd="med">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498474" y="484094"/>
            <a:ext cx="7556313" cy="757864"/>
          </a:xfrm>
        </p:spPr>
        <p:txBody>
          <a:bodyPr/>
          <a:lstStyle/>
          <a:p>
            <a:r>
              <a:rPr lang="en-GB" sz="2800" dirty="0">
                <a:effectLst>
                  <a:outerShdw blurRad="38100" dist="38100" dir="2700000" algn="tl">
                    <a:srgbClr val="000000">
                      <a:alpha val="43137"/>
                    </a:srgbClr>
                  </a:outerShdw>
                </a:effectLst>
              </a:rPr>
              <a:t>ARM Data Processing Instruction Addressing</a:t>
            </a:r>
            <a:br>
              <a:rPr lang="en-GB" sz="2800" dirty="0">
                <a:effectLst>
                  <a:outerShdw blurRad="38100" dist="38100" dir="2700000" algn="tl">
                    <a:srgbClr val="000000">
                      <a:alpha val="43137"/>
                    </a:srgbClr>
                  </a:outerShdw>
                </a:effectLst>
              </a:rPr>
            </a:br>
            <a:r>
              <a:rPr lang="en-GB" sz="2800" dirty="0">
                <a:effectLst>
                  <a:outerShdw blurRad="38100" dist="38100" dir="2700000" algn="tl">
                    <a:srgbClr val="000000">
                      <a:alpha val="43137"/>
                    </a:srgbClr>
                  </a:outerShdw>
                </a:effectLst>
              </a:rPr>
              <a:t>and Branch Instructions</a:t>
            </a:r>
          </a:p>
        </p:txBody>
      </p:sp>
      <p:sp>
        <p:nvSpPr>
          <p:cNvPr id="138243" name="Rectangle 3"/>
          <p:cNvSpPr>
            <a:spLocks noGrp="1" noChangeArrowheads="1"/>
          </p:cNvSpPr>
          <p:nvPr>
            <p:ph sz="half" idx="1"/>
          </p:nvPr>
        </p:nvSpPr>
        <p:spPr>
          <a:xfrm>
            <a:off x="531235" y="2868371"/>
            <a:ext cx="7569157" cy="1316104"/>
          </a:xfrm>
        </p:spPr>
        <p:txBody>
          <a:bodyPr>
            <a:normAutofit fontScale="92500" lnSpcReduction="20000"/>
          </a:bodyPr>
          <a:lstStyle/>
          <a:p>
            <a:r>
              <a:rPr lang="en-GB" dirty="0"/>
              <a:t>Data processing instructions </a:t>
            </a:r>
          </a:p>
          <a:p>
            <a:pPr lvl="1"/>
            <a:r>
              <a:rPr lang="en-GB" dirty="0"/>
              <a:t>Use either register addressing or a mixture of register and immediate addressing</a:t>
            </a:r>
          </a:p>
          <a:p>
            <a:pPr lvl="1"/>
            <a:r>
              <a:rPr lang="en-GB" dirty="0"/>
              <a:t>For register addressing the value in one of the register operands may be scaled using one of the five shift operators</a:t>
            </a:r>
          </a:p>
        </p:txBody>
      </p:sp>
      <p:sp>
        <p:nvSpPr>
          <p:cNvPr id="4" name="Content Placeholder 3"/>
          <p:cNvSpPr>
            <a:spLocks noGrp="1"/>
          </p:cNvSpPr>
          <p:nvPr>
            <p:ph sz="half" idx="14"/>
          </p:nvPr>
        </p:nvSpPr>
        <p:spPr>
          <a:xfrm>
            <a:off x="498517" y="4365103"/>
            <a:ext cx="7569157" cy="1765821"/>
          </a:xfrm>
        </p:spPr>
        <p:txBody>
          <a:bodyPr>
            <a:normAutofit lnSpcReduction="10000"/>
          </a:bodyPr>
          <a:lstStyle/>
          <a:p>
            <a:r>
              <a:rPr lang="en-GB" dirty="0"/>
              <a:t>Branch instructions</a:t>
            </a:r>
          </a:p>
          <a:p>
            <a:pPr lvl="1"/>
            <a:r>
              <a:rPr lang="en-GB" dirty="0"/>
              <a:t>The only form of addressing for branch instructions is immediate</a:t>
            </a:r>
          </a:p>
          <a:p>
            <a:pPr lvl="1"/>
            <a:r>
              <a:rPr lang="en-GB" dirty="0"/>
              <a:t>Instruction contains 24 bit value</a:t>
            </a:r>
          </a:p>
          <a:p>
            <a:pPr lvl="2"/>
            <a:r>
              <a:rPr lang="en-GB" dirty="0"/>
              <a:t>Shifted 2 bits left so that the address is on a word boundary</a:t>
            </a:r>
          </a:p>
          <a:p>
            <a:pPr lvl="2"/>
            <a:r>
              <a:rPr lang="en-GB" dirty="0"/>
              <a:t>Effective range ± 32MB from from the program counter</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TextBox 2">
            <a:extLst>
              <a:ext uri="{FF2B5EF4-FFF2-40B4-BE49-F238E27FC236}">
                <a16:creationId xmlns:a16="http://schemas.microsoft.com/office/drawing/2014/main" id="{6687AE5E-282D-462E-818B-177B1979AE4A}"/>
              </a:ext>
            </a:extLst>
          </p:cNvPr>
          <p:cNvSpPr txBox="1"/>
          <p:nvPr/>
        </p:nvSpPr>
        <p:spPr>
          <a:xfrm>
            <a:off x="531235" y="1455000"/>
            <a:ext cx="7569157" cy="1200329"/>
          </a:xfrm>
          <a:prstGeom prst="rect">
            <a:avLst/>
          </a:prstGeom>
          <a:noFill/>
        </p:spPr>
        <p:txBody>
          <a:bodyPr wrap="square" rtlCol="0">
            <a:spAutoFit/>
          </a:bodyPr>
          <a:lstStyle/>
          <a:p>
            <a:pPr marL="285750" indent="-285750">
              <a:buFont typeface="Wingdings" panose="05000000000000000000" pitchFamily="2" charset="2"/>
              <a:buChar char="§"/>
            </a:pPr>
            <a:r>
              <a:rPr lang="en-US" altLang="ko-KR" sz="1800" dirty="0">
                <a:latin typeface="Rockwell" panose="02060603020205020403" pitchFamily="18" charset="0"/>
              </a:rPr>
              <a:t>Load/Store instructions</a:t>
            </a:r>
          </a:p>
          <a:p>
            <a:pPr marL="742950" lvl="1" indent="-285750">
              <a:buFont typeface="Wingdings" panose="05000000000000000000" pitchFamily="2" charset="2"/>
              <a:buChar char="§"/>
            </a:pPr>
            <a:r>
              <a:rPr lang="ko-KR" altLang="en-US" sz="1800" dirty="0">
                <a:latin typeface="Rockwell" panose="02060603020205020403" pitchFamily="18" charset="0"/>
              </a:rPr>
              <a:t> </a:t>
            </a:r>
            <a:r>
              <a:rPr lang="en-US" altLang="ko-KR" sz="1800" dirty="0"/>
              <a:t>O</a:t>
            </a:r>
            <a:r>
              <a:rPr lang="en-US" altLang="ko-KR" sz="1800" kern="1200" dirty="0">
                <a:solidFill>
                  <a:schemeClr val="tx1"/>
                </a:solidFill>
                <a:latin typeface="Times New Roman" pitchFamily="-1" charset="0"/>
                <a:ea typeface="+mn-ea"/>
                <a:cs typeface="+mn-cs"/>
              </a:rPr>
              <a:t>nly instructions that reference memory</a:t>
            </a:r>
          </a:p>
          <a:p>
            <a:pPr marL="742950" lvl="1" indent="-285750">
              <a:buFont typeface="Wingdings" panose="05000000000000000000" pitchFamily="2" charset="2"/>
              <a:buChar char="§"/>
            </a:pPr>
            <a:r>
              <a:rPr lang="ko-KR" altLang="en-US" sz="1800" dirty="0">
                <a:latin typeface="Rockwell" panose="02060603020205020403" pitchFamily="18" charset="0"/>
              </a:rPr>
              <a:t> </a:t>
            </a:r>
            <a:r>
              <a:rPr lang="en-US" altLang="ko-KR" sz="1800" dirty="0"/>
              <a:t>I</a:t>
            </a:r>
            <a:r>
              <a:rPr lang="en-US" altLang="ko-KR" sz="1800" kern="1200" dirty="0">
                <a:solidFill>
                  <a:schemeClr val="tx1"/>
                </a:solidFill>
                <a:latin typeface="Times New Roman" pitchFamily="-1" charset="0"/>
                <a:ea typeface="+mn-ea"/>
                <a:cs typeface="+mn-cs"/>
              </a:rPr>
              <a:t>ndirectly through a base register plus offset </a:t>
            </a:r>
          </a:p>
          <a:p>
            <a:pPr marL="742950" lvl="1" indent="-285750">
              <a:buFont typeface="Wingdings" panose="05000000000000000000" pitchFamily="2" charset="2"/>
              <a:buChar char="§"/>
            </a:pPr>
            <a:r>
              <a:rPr lang="en-US" altLang="ko-KR" sz="1800" kern="1200" dirty="0">
                <a:solidFill>
                  <a:schemeClr val="tx1"/>
                </a:solidFill>
                <a:latin typeface="Times New Roman" pitchFamily="-1" charset="0"/>
                <a:ea typeface="+mn-ea"/>
                <a:cs typeface="+mn-cs"/>
              </a:rPr>
              <a:t>3 indexing modes – offset, </a:t>
            </a:r>
            <a:r>
              <a:rPr lang="en-US" altLang="ko-KR" sz="1800" kern="1200" dirty="0" err="1">
                <a:solidFill>
                  <a:schemeClr val="tx1"/>
                </a:solidFill>
                <a:latin typeface="Times New Roman" pitchFamily="-1" charset="0"/>
                <a:ea typeface="+mn-ea"/>
                <a:cs typeface="+mn-cs"/>
              </a:rPr>
              <a:t>preindex</a:t>
            </a:r>
            <a:r>
              <a:rPr lang="en-US" altLang="ko-KR" sz="1800" kern="1200" dirty="0">
                <a:solidFill>
                  <a:schemeClr val="tx1"/>
                </a:solidFill>
                <a:latin typeface="Times New Roman" pitchFamily="-1" charset="0"/>
                <a:ea typeface="+mn-ea"/>
                <a:cs typeface="+mn-cs"/>
              </a:rPr>
              <a:t>, </a:t>
            </a:r>
            <a:r>
              <a:rPr lang="en-US" altLang="ko-KR" sz="1800" kern="1200" dirty="0" err="1">
                <a:solidFill>
                  <a:schemeClr val="tx1"/>
                </a:solidFill>
                <a:latin typeface="Times New Roman" pitchFamily="-1" charset="0"/>
                <a:ea typeface="+mn-ea"/>
                <a:cs typeface="+mn-cs"/>
              </a:rPr>
              <a:t>postindex</a:t>
            </a:r>
            <a:endParaRPr lang="ko-KR" altLang="en-US" sz="1800" dirty="0">
              <a:latin typeface="Rockwell" panose="02060603020205020403"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2.pdf"/>
          <p:cNvPicPr>
            <a:picLocks noChangeAspect="1"/>
          </p:cNvPicPr>
          <p:nvPr/>
        </p:nvPicPr>
        <p:blipFill rotWithShape="1">
          <a:blip r:embed="rId3">
            <a:extLst>
              <a:ext uri="{28A0092B-C50C-407E-A947-70E740481C1C}">
                <a14:useLocalDpi xmlns:a14="http://schemas.microsoft.com/office/drawing/2010/main" val="0"/>
              </a:ext>
            </a:extLst>
          </a:blip>
          <a:srcRect t="8809" b="37258"/>
          <a:stretch/>
        </p:blipFill>
        <p:spPr>
          <a:xfrm>
            <a:off x="-234954" y="404664"/>
            <a:ext cx="9197184" cy="6419184"/>
          </a:xfrm>
          <a:prstGeom prst="rect">
            <a:avLst/>
          </a:prstGeom>
        </p:spPr>
      </p:pic>
    </p:spTree>
  </p:cSld>
  <p:clrMapOvr>
    <a:masterClrMapping/>
  </p:clrMapOvr>
  <p:transition spd="med">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Interrupt Processing</a:t>
            </a:r>
          </a:p>
        </p:txBody>
      </p:sp>
      <p:sp>
        <p:nvSpPr>
          <p:cNvPr id="151555" name="Rectangle 3"/>
          <p:cNvSpPr>
            <a:spLocks noGrp="1" noChangeArrowheads="1"/>
          </p:cNvSpPr>
          <p:nvPr>
            <p:ph idx="1"/>
          </p:nvPr>
        </p:nvSpPr>
        <p:spPr>
          <a:xfrm>
            <a:off x="533400" y="1981200"/>
            <a:ext cx="7556313" cy="4495800"/>
          </a:xfrm>
        </p:spPr>
        <p:txBody>
          <a:bodyPr>
            <a:normAutofit fontScale="92500" lnSpcReduction="10000"/>
          </a:bodyPr>
          <a:lstStyle/>
          <a:p>
            <a:r>
              <a:rPr lang="en-GB" dirty="0"/>
              <a:t>Interrupts</a:t>
            </a:r>
          </a:p>
          <a:p>
            <a:pPr lvl="1"/>
            <a:r>
              <a:rPr lang="en-GB" dirty="0"/>
              <a:t>Generated by a signal from hardware and it may occur at random times during the execution of a program</a:t>
            </a:r>
          </a:p>
          <a:p>
            <a:pPr lvl="1"/>
            <a:r>
              <a:rPr lang="en-GB" dirty="0"/>
              <a:t>Maskable</a:t>
            </a:r>
          </a:p>
          <a:p>
            <a:pPr lvl="1"/>
            <a:r>
              <a:rPr lang="en-GB" dirty="0"/>
              <a:t>Nonmaskable</a:t>
            </a:r>
          </a:p>
          <a:p>
            <a:r>
              <a:rPr lang="en-GB" dirty="0"/>
              <a:t>Exceptions</a:t>
            </a:r>
          </a:p>
          <a:p>
            <a:pPr lvl="1"/>
            <a:r>
              <a:rPr lang="en-GB" dirty="0"/>
              <a:t>Generated from software and is provoked by the execution of an instruction</a:t>
            </a:r>
          </a:p>
          <a:p>
            <a:pPr lvl="1"/>
            <a:r>
              <a:rPr lang="en-GB" dirty="0"/>
              <a:t>Processor detected</a:t>
            </a:r>
          </a:p>
          <a:p>
            <a:pPr lvl="1"/>
            <a:r>
              <a:rPr lang="en-GB" dirty="0"/>
              <a:t>Programmed</a:t>
            </a:r>
          </a:p>
          <a:p>
            <a:r>
              <a:rPr lang="en-GB" dirty="0"/>
              <a:t>Interrupt vector table</a:t>
            </a:r>
          </a:p>
          <a:p>
            <a:pPr lvl="1"/>
            <a:r>
              <a:rPr lang="en-GB" dirty="0"/>
              <a:t>Every type of interrupt is assigned a number</a:t>
            </a:r>
          </a:p>
          <a:p>
            <a:pPr lvl="1"/>
            <a:r>
              <a:rPr lang="en-GB" dirty="0"/>
              <a:t>Number is used to index into the interrupt vector table</a:t>
            </a:r>
          </a:p>
        </p:txBody>
      </p:sp>
      <p:sp>
        <p:nvSpPr>
          <p:cNvPr id="4" name="Text Placeholder 3"/>
          <p:cNvSpPr>
            <a:spLocks noGrp="1"/>
          </p:cNvSpPr>
          <p:nvPr>
            <p:ph type="body" sz="half" idx="2"/>
          </p:nvPr>
        </p:nvSpPr>
        <p:spPr>
          <a:xfrm>
            <a:off x="609600" y="1295400"/>
            <a:ext cx="7558960" cy="608853"/>
          </a:xfrm>
        </p:spPr>
        <p:txBody>
          <a:bodyPr/>
          <a:lstStyle/>
          <a:p>
            <a:r>
              <a:rPr lang="en-US" dirty="0"/>
              <a:t>Interrupts and Exceptions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5" name="Picture 4"/>
          <p:cNvPicPr>
            <a:picLocks noChangeAspect="1"/>
          </p:cNvPicPr>
          <p:nvPr/>
        </p:nvPicPr>
        <p:blipFill>
          <a:blip r:embed="rId3"/>
          <a:stretch>
            <a:fillRect/>
          </a:stretch>
        </p:blipFill>
        <p:spPr>
          <a:xfrm>
            <a:off x="179512" y="116632"/>
            <a:ext cx="7272808" cy="5994741"/>
          </a:xfrm>
          <a:prstGeom prst="rect">
            <a:avLst/>
          </a:prstGeom>
        </p:spPr>
      </p:pic>
      <p:sp>
        <p:nvSpPr>
          <p:cNvPr id="7" name="TextBox 6"/>
          <p:cNvSpPr txBox="1"/>
          <p:nvPr/>
        </p:nvSpPr>
        <p:spPr>
          <a:xfrm>
            <a:off x="179512" y="6013518"/>
            <a:ext cx="1743536" cy="830997"/>
          </a:xfrm>
          <a:prstGeom prst="rect">
            <a:avLst/>
          </a:prstGeom>
          <a:noFill/>
        </p:spPr>
        <p:txBody>
          <a:bodyPr wrap="none" rtlCol="0">
            <a:spAutoFit/>
          </a:bodyPr>
          <a:lstStyle/>
          <a:p>
            <a:r>
              <a:rPr lang="en-US" sz="1200" dirty="0" err="1">
                <a:latin typeface="+mn-lt"/>
              </a:rPr>
              <a:t>Unshaded</a:t>
            </a:r>
            <a:r>
              <a:rPr lang="en-US" sz="1200" dirty="0">
                <a:latin typeface="+mn-lt"/>
              </a:rPr>
              <a:t>: exceptions</a:t>
            </a:r>
          </a:p>
          <a:p>
            <a:r>
              <a:rPr lang="en-US" sz="1200" dirty="0">
                <a:latin typeface="+mn-lt"/>
              </a:rPr>
              <a:t>Shaded: interrupts</a:t>
            </a:r>
          </a:p>
          <a:p>
            <a:endParaRPr lang="en-US" dirty="0"/>
          </a:p>
        </p:txBody>
      </p:sp>
      <p:sp>
        <p:nvSpPr>
          <p:cNvPr id="8" name="TextBox 7"/>
          <p:cNvSpPr txBox="1"/>
          <p:nvPr/>
        </p:nvSpPr>
        <p:spPr>
          <a:xfrm>
            <a:off x="7524328" y="1628800"/>
            <a:ext cx="1691680" cy="2246769"/>
          </a:xfrm>
          <a:prstGeom prst="rect">
            <a:avLst/>
          </a:prstGeom>
          <a:noFill/>
        </p:spPr>
        <p:txBody>
          <a:bodyPr wrap="square" rtlCol="0">
            <a:spAutoFit/>
          </a:bodyPr>
          <a:lstStyle/>
          <a:p>
            <a:pPr algn="ctr"/>
            <a:r>
              <a:rPr lang="en-US" sz="2000" dirty="0">
                <a:latin typeface="+mn-lt"/>
              </a:rPr>
              <a:t>Table 14.3  </a:t>
            </a:r>
          </a:p>
          <a:p>
            <a:pPr algn="ctr"/>
            <a:endParaRPr lang="en-US" sz="2000" dirty="0">
              <a:latin typeface="+mn-lt"/>
            </a:endParaRPr>
          </a:p>
          <a:p>
            <a:pPr algn="ctr"/>
            <a:r>
              <a:rPr lang="en-US" sz="2000" dirty="0">
                <a:latin typeface="+mn-lt"/>
              </a:rPr>
              <a:t>x86 Exception and Interrupt Vector Table </a:t>
            </a:r>
          </a:p>
        </p:txBody>
      </p:sp>
    </p:spTree>
  </p:cSld>
  <p:clrMapOvr>
    <a:masterClrMapping/>
  </p:clrMapOvr>
  <p:transition spd="med">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11560" y="-17920"/>
            <a:ext cx="7556313" cy="995082"/>
          </a:xfrm>
        </p:spPr>
        <p:txBody>
          <a:bodyPr/>
          <a:lstStyle/>
          <a:p>
            <a:r>
              <a:rPr lang="en-GB" dirty="0">
                <a:effectLst>
                  <a:outerShdw blurRad="38100" dist="38100" dir="2700000" algn="tl">
                    <a:srgbClr val="000000">
                      <a:alpha val="43137"/>
                    </a:srgbClr>
                  </a:outerShdw>
                </a:effectLst>
              </a:rPr>
              <a:t>The ARM Processor</a:t>
            </a:r>
          </a:p>
        </p:txBody>
      </p:sp>
      <p:sp>
        <p:nvSpPr>
          <p:cNvPr id="4" name="Content Placeholder 3"/>
          <p:cNvSpPr>
            <a:spLocks noGrp="1"/>
          </p:cNvSpPr>
          <p:nvPr>
            <p:ph idx="1"/>
          </p:nvPr>
        </p:nvSpPr>
        <p:spPr>
          <a:xfrm>
            <a:off x="611560" y="1988840"/>
            <a:ext cx="7556313" cy="4343399"/>
          </a:xfrm>
        </p:spPr>
        <p:txBody>
          <a:bodyPr>
            <a:normAutofit fontScale="85000" lnSpcReduction="20000"/>
          </a:bodyPr>
          <a:lstStyle/>
          <a:p>
            <a:r>
              <a:rPr lang="en-US" dirty="0"/>
              <a:t>Moderate array of uniform registers</a:t>
            </a:r>
          </a:p>
          <a:p>
            <a:r>
              <a:rPr lang="en-US" dirty="0"/>
              <a:t>A load/store model of data processing in which operations only perform on operands in registers and not directly in memory</a:t>
            </a:r>
          </a:p>
          <a:p>
            <a:r>
              <a:rPr lang="en-US" dirty="0"/>
              <a:t>A uniform fixed-length instruction of 32 bits for the standard set and 16 bits for the Thumb instruction set</a:t>
            </a:r>
          </a:p>
          <a:p>
            <a:r>
              <a:rPr lang="en-US" dirty="0"/>
              <a:t>Separate arithmetic logic unit (ALU) and shifter units</a:t>
            </a:r>
          </a:p>
          <a:p>
            <a:r>
              <a:rPr lang="en-US" dirty="0"/>
              <a:t>A small number of addressing modes with all load/store addresses determined from registers and instruction fields</a:t>
            </a:r>
          </a:p>
          <a:p>
            <a:r>
              <a:rPr lang="en-US" dirty="0"/>
              <a:t>Auto-increment and auto-decrement addressing modes are used to improve the operation of program loops</a:t>
            </a:r>
          </a:p>
          <a:p>
            <a:r>
              <a:rPr lang="en-US" dirty="0"/>
              <a:t>Conditional execution of instructions minimizes the need for conditional branch instructions, thereby improving pipeline efficiency, because pipeline flushing is reduced</a:t>
            </a:r>
          </a:p>
        </p:txBody>
      </p:sp>
      <p:sp>
        <p:nvSpPr>
          <p:cNvPr id="5" name="Text Placeholder 4"/>
          <p:cNvSpPr>
            <a:spLocks noGrp="1"/>
          </p:cNvSpPr>
          <p:nvPr>
            <p:ph type="body" sz="half" idx="2"/>
          </p:nvPr>
        </p:nvSpPr>
        <p:spPr>
          <a:xfrm>
            <a:off x="539552" y="980728"/>
            <a:ext cx="7558960" cy="774700"/>
          </a:xfrm>
        </p:spPr>
        <p:txBody>
          <a:bodyPr/>
          <a:lstStyle/>
          <a:p>
            <a:r>
              <a:rPr lang="en-US" dirty="0"/>
              <a:t>ARM is primarily a RISC system with the following attributes: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5.pdf"/>
          <p:cNvPicPr>
            <a:picLocks noChangeAspect="1"/>
          </p:cNvPicPr>
          <p:nvPr/>
        </p:nvPicPr>
        <p:blipFill rotWithShape="1">
          <a:blip r:embed="rId3">
            <a:extLst>
              <a:ext uri="{28A0092B-C50C-407E-A947-70E740481C1C}">
                <a14:useLocalDpi xmlns:a14="http://schemas.microsoft.com/office/drawing/2010/main" val="0"/>
              </a:ext>
            </a:extLst>
          </a:blip>
          <a:srcRect l="7786" t="8988" r="2405" b="10293"/>
          <a:stretch/>
        </p:blipFill>
        <p:spPr>
          <a:xfrm>
            <a:off x="1763688" y="0"/>
            <a:ext cx="5760640" cy="6700473"/>
          </a:xfrm>
          <a:prstGeom prst="rect">
            <a:avLst/>
          </a:prstGeom>
        </p:spPr>
      </p:pic>
    </p:spTree>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pitchFamily="-1" charset="0"/>
                <a:ea typeface="+mn-ea"/>
                <a:cs typeface="+mn-cs"/>
              </a:rPr>
              <a:t>© 2016 Pearson Education, Inc., Hoboken, NJ. All rights reserved.</a:t>
            </a:r>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8834" b="34254"/>
          <a:stretch/>
        </p:blipFill>
        <p:spPr>
          <a:xfrm>
            <a:off x="-468560" y="188640"/>
            <a:ext cx="9217024" cy="678844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609600" y="152400"/>
            <a:ext cx="7556500" cy="1116013"/>
          </a:xfrm>
        </p:spPr>
        <p:txBody>
          <a:bodyPr/>
          <a:lstStyle/>
          <a:p>
            <a:r>
              <a:rPr lang="en-GB" dirty="0">
                <a:effectLst>
                  <a:outerShdw blurRad="38100" dist="38100" dir="2700000" algn="tl">
                    <a:srgbClr val="000000">
                      <a:alpha val="43137"/>
                    </a:srgbClr>
                  </a:outerShdw>
                </a:effectLst>
              </a:rPr>
              <a:t>Processor Modes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760534039"/>
              </p:ext>
            </p:extLst>
          </p:nvPr>
        </p:nvGraphicFramePr>
        <p:xfrm>
          <a:off x="0" y="828097"/>
          <a:ext cx="9144000" cy="5668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107504" y="116631"/>
            <a:ext cx="6336704" cy="6508681"/>
          </a:xfrm>
          <a:prstGeom prst="rect">
            <a:avLst/>
          </a:prstGeom>
        </p:spPr>
      </p:pic>
      <p:sp>
        <p:nvSpPr>
          <p:cNvPr id="4" name="TextBox 3"/>
          <p:cNvSpPr txBox="1"/>
          <p:nvPr/>
        </p:nvSpPr>
        <p:spPr>
          <a:xfrm>
            <a:off x="6444209" y="1689071"/>
            <a:ext cx="2699792" cy="2554545"/>
          </a:xfrm>
          <a:prstGeom prst="rect">
            <a:avLst/>
          </a:prstGeom>
          <a:noFill/>
        </p:spPr>
        <p:txBody>
          <a:bodyPr wrap="square" rtlCol="0">
            <a:spAutoFit/>
          </a:bodyPr>
          <a:lstStyle/>
          <a:p>
            <a:pPr algn="ctr"/>
            <a:r>
              <a:rPr lang="en-US" sz="3200" dirty="0">
                <a:latin typeface="+mn-lt"/>
              </a:rPr>
              <a:t>Table 14.4    </a:t>
            </a:r>
          </a:p>
          <a:p>
            <a:pPr algn="ctr"/>
            <a:endParaRPr lang="en-US" sz="3200" dirty="0">
              <a:latin typeface="+mn-lt"/>
            </a:endParaRPr>
          </a:p>
          <a:p>
            <a:pPr algn="ctr"/>
            <a:r>
              <a:rPr lang="en-US" sz="3200" dirty="0">
                <a:latin typeface="+mn-lt"/>
              </a:rPr>
              <a:t>ARM </a:t>
            </a:r>
          </a:p>
          <a:p>
            <a:pPr algn="ctr"/>
            <a:r>
              <a:rPr lang="en-US" sz="3200" dirty="0">
                <a:latin typeface="+mn-lt"/>
              </a:rPr>
              <a:t>Interrupt </a:t>
            </a:r>
          </a:p>
          <a:p>
            <a:pPr algn="ctr"/>
            <a:r>
              <a:rPr lang="en-US" sz="3200" dirty="0">
                <a:latin typeface="+mn-lt"/>
              </a:rPr>
              <a:t>Vector </a:t>
            </a:r>
          </a:p>
        </p:txBody>
      </p:sp>
    </p:spTree>
  </p:cSld>
  <p:clrMapOvr>
    <a:masterClrMapping/>
  </p:clrMapOvr>
  <p:transition spd="med">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a:t>Summary </a:t>
            </a:r>
            <a:endParaRPr lang="en-US" sz="4400" dirty="0"/>
          </a:p>
        </p:txBody>
      </p:sp>
      <p:sp>
        <p:nvSpPr>
          <p:cNvPr id="30" name="Content Placeholder 29"/>
          <p:cNvSpPr>
            <a:spLocks noGrp="1"/>
          </p:cNvSpPr>
          <p:nvPr>
            <p:ph sz="half" idx="2"/>
          </p:nvPr>
        </p:nvSpPr>
        <p:spPr>
          <a:xfrm>
            <a:off x="539552" y="2276872"/>
            <a:ext cx="3657600" cy="4464496"/>
          </a:xfrm>
        </p:spPr>
        <p:txBody>
          <a:bodyPr>
            <a:normAutofit/>
          </a:bodyPr>
          <a:lstStyle/>
          <a:p>
            <a:r>
              <a:rPr lang="en-US" sz="1765" dirty="0"/>
              <a:t>Processor organization</a:t>
            </a:r>
          </a:p>
          <a:p>
            <a:r>
              <a:rPr lang="en-US" sz="1765" dirty="0"/>
              <a:t>Register organization</a:t>
            </a:r>
          </a:p>
          <a:p>
            <a:pPr lvl="1"/>
            <a:r>
              <a:rPr lang="en-US" sz="1765" dirty="0"/>
              <a:t>User-visible registers</a:t>
            </a:r>
          </a:p>
          <a:p>
            <a:pPr lvl="1"/>
            <a:r>
              <a:rPr lang="en-US" sz="1765" dirty="0"/>
              <a:t>Control and status registers</a:t>
            </a:r>
          </a:p>
          <a:p>
            <a:r>
              <a:rPr lang="en-US" sz="1765" dirty="0"/>
              <a:t>Instruction cycle</a:t>
            </a:r>
          </a:p>
          <a:p>
            <a:pPr lvl="1"/>
            <a:r>
              <a:rPr lang="en-US" sz="1765" dirty="0"/>
              <a:t>The indirect cycle</a:t>
            </a:r>
          </a:p>
          <a:p>
            <a:pPr lvl="1"/>
            <a:r>
              <a:rPr lang="en-US" sz="1765" dirty="0"/>
              <a:t>Data flow</a:t>
            </a:r>
          </a:p>
          <a:p>
            <a:r>
              <a:rPr lang="en-US" sz="1765" dirty="0"/>
              <a:t>The x86 processor family</a:t>
            </a:r>
          </a:p>
          <a:p>
            <a:pPr lvl="1"/>
            <a:r>
              <a:rPr lang="en-US" sz="1765" dirty="0"/>
              <a:t>Register organization</a:t>
            </a:r>
          </a:p>
          <a:p>
            <a:pPr lvl="1"/>
            <a:r>
              <a:rPr lang="en-US" sz="1765" dirty="0"/>
              <a:t>Interrupt processing</a:t>
            </a:r>
          </a:p>
        </p:txBody>
      </p:sp>
      <p:sp>
        <p:nvSpPr>
          <p:cNvPr id="32" name="Content Placeholder 31"/>
          <p:cNvSpPr>
            <a:spLocks noGrp="1"/>
          </p:cNvSpPr>
          <p:nvPr>
            <p:ph sz="quarter" idx="4"/>
          </p:nvPr>
        </p:nvSpPr>
        <p:spPr>
          <a:xfrm>
            <a:off x="4800600" y="2286000"/>
            <a:ext cx="3657600" cy="4114800"/>
          </a:xfrm>
        </p:spPr>
        <p:txBody>
          <a:bodyPr>
            <a:normAutofit/>
          </a:bodyPr>
          <a:lstStyle/>
          <a:p>
            <a:r>
              <a:rPr lang="en-US" sz="1765" dirty="0"/>
              <a:t>Instruction pipelining</a:t>
            </a:r>
          </a:p>
          <a:p>
            <a:pPr lvl="1"/>
            <a:r>
              <a:rPr lang="en-US" sz="1765" dirty="0"/>
              <a:t>Pipelining strategy</a:t>
            </a:r>
          </a:p>
          <a:p>
            <a:pPr lvl="1"/>
            <a:r>
              <a:rPr lang="en-US" sz="1765" dirty="0"/>
              <a:t>Pipeline performance</a:t>
            </a:r>
          </a:p>
          <a:p>
            <a:pPr lvl="1"/>
            <a:r>
              <a:rPr lang="en-US" sz="1765" dirty="0"/>
              <a:t>Pipeline hazards</a:t>
            </a:r>
          </a:p>
          <a:p>
            <a:pPr lvl="1"/>
            <a:r>
              <a:rPr lang="en-US" sz="1765" dirty="0"/>
              <a:t>Dealing with branches</a:t>
            </a:r>
          </a:p>
          <a:p>
            <a:pPr lvl="1"/>
            <a:r>
              <a:rPr lang="en-US" sz="1765" dirty="0"/>
              <a:t>Intel 80486 pipelining</a:t>
            </a:r>
          </a:p>
          <a:p>
            <a:r>
              <a:rPr lang="en-US" sz="1765" dirty="0"/>
              <a:t>The Arm processor</a:t>
            </a:r>
          </a:p>
          <a:p>
            <a:pPr lvl="1"/>
            <a:r>
              <a:rPr lang="en-US" sz="1765" dirty="0"/>
              <a:t>Processor organization</a:t>
            </a:r>
          </a:p>
          <a:p>
            <a:pPr lvl="1"/>
            <a:r>
              <a:rPr lang="en-US" sz="1765" dirty="0"/>
              <a:t>Processor modes</a:t>
            </a:r>
          </a:p>
          <a:p>
            <a:pPr lvl="1"/>
            <a:r>
              <a:rPr lang="en-US" sz="1765" dirty="0"/>
              <a:t>Register organization</a:t>
            </a:r>
          </a:p>
          <a:p>
            <a:pPr lvl="1"/>
            <a:r>
              <a:rPr lang="en-US" sz="1765" dirty="0"/>
              <a:t>Interrupt processing</a:t>
            </a:r>
          </a:p>
        </p:txBody>
      </p:sp>
      <p:sp>
        <p:nvSpPr>
          <p:cNvPr id="44035" name="Rectangle 3"/>
          <p:cNvSpPr>
            <a:spLocks noGrp="1" noChangeArrowheads="1"/>
          </p:cNvSpPr>
          <p:nvPr>
            <p:ph type="body" idx="1"/>
          </p:nvPr>
        </p:nvSpPr>
        <p:spPr>
          <a:xfrm>
            <a:off x="539552" y="1124744"/>
            <a:ext cx="3657600" cy="1098177"/>
          </a:xfrm>
        </p:spPr>
        <p:txBody>
          <a:bodyPr>
            <a:normAutofit/>
          </a:bodyPr>
          <a:lstStyle/>
          <a:p>
            <a:r>
              <a:rPr lang="en-US" dirty="0"/>
              <a:t>    </a:t>
            </a:r>
          </a:p>
          <a:p>
            <a:endParaRPr lang="en-US" sz="800" dirty="0"/>
          </a:p>
          <a:p>
            <a:endParaRPr lang="en-US" sz="800" dirty="0"/>
          </a:p>
          <a:p>
            <a:r>
              <a:rPr lang="en-US" sz="3200" dirty="0"/>
              <a:t>Chapter 14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a:solidFill>
                  <a:schemeClr val="accent1">
                    <a:lumMod val="50000"/>
                  </a:schemeClr>
                </a:solidFill>
              </a:rPr>
              <a:t>Processor Structure and Function</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304800" y="228600"/>
            <a:ext cx="7556500" cy="1116013"/>
          </a:xfrm>
        </p:spPr>
        <p:txBody>
          <a:bodyPr/>
          <a:lstStyle/>
          <a:p>
            <a:r>
              <a:rPr lang="en-US" dirty="0">
                <a:effectLst>
                  <a:outerShdw blurRad="38100" dist="38100" dir="2700000" algn="tl">
                    <a:srgbClr val="000000">
                      <a:alpha val="43137"/>
                    </a:srgbClr>
                  </a:outerShdw>
                </a:effectLst>
              </a:rPr>
              <a:t>Instruction Formats</a:t>
            </a:r>
          </a:p>
        </p:txBody>
      </p:sp>
      <p:graphicFrame>
        <p:nvGraphicFramePr>
          <p:cNvPr id="4" name="Content Placeholder 3"/>
          <p:cNvGraphicFramePr>
            <a:graphicFrameLocks noGrp="1"/>
          </p:cNvGraphicFramePr>
          <p:nvPr>
            <p:ph idx="4294967295"/>
          </p:nvPr>
        </p:nvGraphicFramePr>
        <p:xfrm>
          <a:off x="539552" y="1268760"/>
          <a:ext cx="80772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609600" y="152400"/>
            <a:ext cx="7556500" cy="1116012"/>
          </a:xfrm>
        </p:spPr>
        <p:txBody>
          <a:bodyPr/>
          <a:lstStyle/>
          <a:p>
            <a:r>
              <a:rPr lang="en-GB" dirty="0">
                <a:effectLst>
                  <a:outerShdw blurRad="38100" dist="38100" dir="2700000" algn="tl">
                    <a:srgbClr val="000000">
                      <a:alpha val="43137"/>
                    </a:srgbClr>
                  </a:outerShdw>
                </a:effectLst>
              </a:rPr>
              <a:t>x86 </a:t>
            </a:r>
            <a:r>
              <a:rPr lang="ko-KR" altLang="en-US" dirty="0">
                <a:effectLst>
                  <a:outerShdw blurRad="38100" dist="38100" dir="2700000" algn="tl">
                    <a:srgbClr val="000000">
                      <a:alpha val="43137"/>
                    </a:srgbClr>
                  </a:outerShdw>
                </a:effectLst>
              </a:rPr>
              <a:t>명령어 형식</a:t>
            </a:r>
            <a:endParaRPr lang="en-GB" dirty="0">
              <a:effectLst>
                <a:outerShdw blurRad="38100" dist="38100" dir="2700000" algn="tl">
                  <a:srgbClr val="000000">
                    <a:alpha val="43137"/>
                  </a:srgbClr>
                </a:outerShdw>
              </a:effectLst>
            </a:endParaRPr>
          </a:p>
        </p:txBody>
      </p:sp>
      <p:pic>
        <p:nvPicPr>
          <p:cNvPr id="4" name="Picture 3" descr="f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9091" b="20909"/>
              <a:stretch>
                <a:fillRect/>
              </a:stretch>
            </p:blipFill>
          </mc:Choice>
          <mc:Fallback>
            <p:blipFill>
              <a:blip r:embed="rId4"/>
              <a:srcRect t="19091" b="20909"/>
              <a:stretch>
                <a:fillRect/>
              </a:stretch>
            </p:blipFill>
          </mc:Fallback>
        </mc:AlternateContent>
        <p:spPr>
          <a:xfrm>
            <a:off x="228600" y="457200"/>
            <a:ext cx="8537813" cy="6629400"/>
          </a:xfrm>
          <a:prstGeom prst="rect">
            <a:avLst/>
          </a:prstGeom>
        </p:spPr>
      </p:pic>
    </p:spTree>
    <p:extLst>
      <p:ext uri="{BB962C8B-B14F-4D97-AF65-F5344CB8AC3E}">
        <p14:creationId xmlns:p14="http://schemas.microsoft.com/office/powerpoint/2010/main" val="912119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8834" b="34254"/>
          <a:stretch/>
        </p:blipFill>
        <p:spPr>
          <a:xfrm>
            <a:off x="-316294" y="188640"/>
            <a:ext cx="9217024" cy="67884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11560" y="4293096"/>
            <a:ext cx="6191157" cy="833718"/>
          </a:xfrm>
        </p:spPr>
        <p:txBody>
          <a:bodyPr>
            <a:noAutofit/>
          </a:bodyPr>
          <a:lstStyle/>
          <a:p>
            <a:r>
              <a:rPr lang="en-US" sz="5400" dirty="0">
                <a:effectLst>
                  <a:outerShdw blurRad="38100" dist="38100" dir="2700000" algn="tl">
                    <a:srgbClr val="000000">
                      <a:alpha val="43137"/>
                    </a:srgbClr>
                  </a:outerShdw>
                </a:effectLst>
              </a:rPr>
              <a:t>Chapter 14</a:t>
            </a:r>
          </a:p>
        </p:txBody>
      </p:sp>
      <p:sp>
        <p:nvSpPr>
          <p:cNvPr id="11" name="Text Placeholder 10"/>
          <p:cNvSpPr>
            <a:spLocks noGrp="1"/>
          </p:cNvSpPr>
          <p:nvPr>
            <p:ph type="body" sz="half" idx="2"/>
          </p:nvPr>
        </p:nvSpPr>
        <p:spPr>
          <a:xfrm>
            <a:off x="611560" y="5229200"/>
            <a:ext cx="6191157" cy="733425"/>
          </a:xfrm>
        </p:spPr>
        <p:txBody>
          <a:bodyPr>
            <a:normAutofit fontScale="70000" lnSpcReduction="20000"/>
          </a:bodyPr>
          <a:lstStyle/>
          <a:p>
            <a:r>
              <a:rPr lang="en-US" sz="4400" dirty="0"/>
              <a:t>Processor Structure and Function</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8" name="Rectangle 4"/>
          <p:cNvSpPr>
            <a:spLocks noGrp="1" noChangeArrowheads="1"/>
          </p:cNvSpPr>
          <p:nvPr>
            <p:ph type="title"/>
          </p:nvPr>
        </p:nvSpPr>
        <p:spPr>
          <a:xfrm>
            <a:off x="611560" y="0"/>
            <a:ext cx="7556313" cy="995082"/>
          </a:xfrm>
        </p:spPr>
        <p:txBody>
          <a:bodyPr/>
          <a:lstStyle/>
          <a:p>
            <a:r>
              <a:rPr lang="en-US" dirty="0">
                <a:effectLst>
                  <a:outerShdw blurRad="38100" dist="38100" dir="2700000" algn="tl">
                    <a:srgbClr val="000000">
                      <a:alpha val="43137"/>
                    </a:srgbClr>
                  </a:outerShdw>
                </a:effectLst>
              </a:rPr>
              <a:t>Processor Organization</a:t>
            </a:r>
          </a:p>
        </p:txBody>
      </p:sp>
      <p:sp>
        <p:nvSpPr>
          <p:cNvPr id="8" name="Content Placeholder 7"/>
          <p:cNvSpPr>
            <a:spLocks noGrp="1"/>
          </p:cNvSpPr>
          <p:nvPr>
            <p:ph idx="1"/>
          </p:nvPr>
        </p:nvSpPr>
        <p:spPr>
          <a:xfrm>
            <a:off x="611560" y="1772816"/>
            <a:ext cx="7556313" cy="4495800"/>
          </a:xfrm>
        </p:spPr>
        <p:txBody>
          <a:bodyPr>
            <a:normAutofit fontScale="77500" lnSpcReduction="20000"/>
          </a:bodyPr>
          <a:lstStyle/>
          <a:p>
            <a:r>
              <a:rPr lang="en-US" dirty="0"/>
              <a:t>Fetch instruction</a:t>
            </a:r>
          </a:p>
          <a:p>
            <a:pPr lvl="1"/>
            <a:r>
              <a:rPr lang="en-US" dirty="0"/>
              <a:t>The processor reads an instruction from memory (register, cache, main memory)</a:t>
            </a:r>
          </a:p>
          <a:p>
            <a:r>
              <a:rPr lang="en-US" dirty="0"/>
              <a:t>Interpret instruction</a:t>
            </a:r>
          </a:p>
          <a:p>
            <a:pPr lvl="1"/>
            <a:r>
              <a:rPr lang="en-US" dirty="0"/>
              <a:t>The instruction is decoded to determine what action is required</a:t>
            </a:r>
          </a:p>
          <a:p>
            <a:r>
              <a:rPr lang="en-US" dirty="0"/>
              <a:t>Fetch data</a:t>
            </a:r>
          </a:p>
          <a:p>
            <a:pPr lvl="1"/>
            <a:r>
              <a:rPr lang="en-US" dirty="0"/>
              <a:t>The execution of an instruction may require reading data from memory or an I/O module</a:t>
            </a:r>
          </a:p>
          <a:p>
            <a:r>
              <a:rPr lang="en-US" dirty="0"/>
              <a:t>Process data</a:t>
            </a:r>
          </a:p>
          <a:p>
            <a:pPr lvl="1"/>
            <a:r>
              <a:rPr lang="en-US" dirty="0"/>
              <a:t>The execution of an instruction may require performing some arithmetic or logical operation on data</a:t>
            </a:r>
          </a:p>
          <a:p>
            <a:r>
              <a:rPr lang="en-US" dirty="0"/>
              <a:t>Write data</a:t>
            </a:r>
          </a:p>
          <a:p>
            <a:pPr lvl="1"/>
            <a:r>
              <a:rPr lang="en-US" dirty="0"/>
              <a:t>The results of an execution may require writing data to memory or an I/O module</a:t>
            </a:r>
          </a:p>
          <a:p>
            <a:r>
              <a:rPr lang="en-US" dirty="0"/>
              <a:t>In order to do these things the processor needs to store some data temporarily and therefore needs a small internal memory</a:t>
            </a:r>
          </a:p>
        </p:txBody>
      </p:sp>
      <p:sp>
        <p:nvSpPr>
          <p:cNvPr id="9" name="Text Placeholder 8"/>
          <p:cNvSpPr>
            <a:spLocks noGrp="1"/>
          </p:cNvSpPr>
          <p:nvPr>
            <p:ph type="body" sz="half" idx="2"/>
          </p:nvPr>
        </p:nvSpPr>
        <p:spPr>
          <a:xfrm>
            <a:off x="755576" y="1052736"/>
            <a:ext cx="7558960" cy="774700"/>
          </a:xfrm>
        </p:spPr>
        <p:txBody>
          <a:bodyPr/>
          <a:lstStyle/>
          <a:p>
            <a:r>
              <a:rPr lang="en-US" sz="2800" dirty="0"/>
              <a:t>Processor Requirements:</a:t>
            </a:r>
          </a:p>
        </p:txBody>
      </p:sp>
      <p:pic>
        <p:nvPicPr>
          <p:cNvPr id="10" name="Picture 9"/>
          <p:cNvPicPr>
            <a:picLocks noChangeAspect="1"/>
          </p:cNvPicPr>
          <p:nvPr/>
        </p:nvPicPr>
        <p:blipFill>
          <a:blip r:embed="rId3"/>
          <a:stretch>
            <a:fillRect/>
          </a:stretch>
        </p:blipFill>
        <p:spPr>
          <a:xfrm rot="726868">
            <a:off x="6971827" y="478043"/>
            <a:ext cx="1786215" cy="1274312"/>
          </a:xfrm>
          <a:prstGeom prst="rect">
            <a:avLst/>
          </a:prstGeom>
          <a:effectLst/>
        </p:spPr>
      </p:pic>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transition spd="slow"/>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10373</TotalTime>
  <Words>12741</Words>
  <Application>Microsoft Office PowerPoint</Application>
  <PresentationFormat>화면 슬라이드 쇼(4:3)</PresentationFormat>
  <Paragraphs>686</Paragraphs>
  <Slides>48</Slides>
  <Notes>48</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48</vt:i4>
      </vt:variant>
    </vt:vector>
  </HeadingPairs>
  <TitlesOfParts>
    <vt:vector size="53" baseType="lpstr">
      <vt:lpstr>Arial</vt:lpstr>
      <vt:lpstr>Rockwell</vt:lpstr>
      <vt:lpstr>Times New Roman</vt:lpstr>
      <vt:lpstr>Wingdings</vt:lpstr>
      <vt:lpstr>Advantage</vt:lpstr>
      <vt:lpstr>William Stallings   Computer Organization  and Architecture 10th Edition</vt:lpstr>
      <vt:lpstr>PowerPoint 프레젠테이션</vt:lpstr>
      <vt:lpstr>PowerPoint 프레젠테이션</vt:lpstr>
      <vt:lpstr>ARM Data Processing Instruction Addressing and Branch Instructions</vt:lpstr>
      <vt:lpstr>Instruction Formats</vt:lpstr>
      <vt:lpstr>x86 명령어 형식</vt:lpstr>
      <vt:lpstr>PowerPoint 프레젠테이션</vt:lpstr>
      <vt:lpstr>Chapter 14</vt:lpstr>
      <vt:lpstr>Processor Organization</vt:lpstr>
      <vt:lpstr>PowerPoint 프레젠테이션</vt:lpstr>
      <vt:lpstr>PowerPoint 프레젠테이션</vt:lpstr>
      <vt:lpstr>Register Organization</vt:lpstr>
      <vt:lpstr>User-Visible Registers</vt:lpstr>
      <vt:lpstr>Control and Status Registers</vt:lpstr>
      <vt:lpstr>Program Status Word (PSW)</vt:lpstr>
      <vt:lpstr>PowerPoint 프레젠테이션</vt:lpstr>
      <vt:lpstr>Instruction Cycle</vt:lpstr>
      <vt:lpstr>PowerPoint 프레젠테이션</vt:lpstr>
      <vt:lpstr>PowerPoint 프레젠테이션</vt:lpstr>
      <vt:lpstr>PowerPoint 프레젠테이션</vt:lpstr>
      <vt:lpstr>PowerPoint 프레젠테이션</vt:lpstr>
      <vt:lpstr>Pipelining Strategy</vt:lpstr>
      <vt:lpstr>PowerPoint 프레젠테이션</vt:lpstr>
      <vt:lpstr>Additional Stages</vt:lpstr>
      <vt:lpstr>PowerPoint 프레젠테이션</vt:lpstr>
      <vt:lpstr>PowerPoint 프레젠테이션</vt:lpstr>
      <vt:lpstr>PowerPoint 프레젠테이션</vt:lpstr>
      <vt:lpstr>PowerPoint 프레젠테이션</vt:lpstr>
      <vt:lpstr>PowerPoint 프레젠테이션</vt:lpstr>
      <vt:lpstr>Pipeline Hazards</vt:lpstr>
      <vt:lpstr>PowerPoint 프레젠테이션</vt:lpstr>
      <vt:lpstr>PowerPoint 프레젠테이션</vt:lpstr>
      <vt:lpstr>Control Hazard</vt:lpstr>
      <vt:lpstr>Multiple Streams</vt:lpstr>
      <vt:lpstr>Prefetch Branch Target</vt:lpstr>
      <vt:lpstr>Loop Buffer</vt:lpstr>
      <vt:lpstr>PowerPoint 프레젠테이션</vt:lpstr>
      <vt:lpstr>Branch Prediction</vt:lpstr>
      <vt:lpstr>PowerPoint 프레젠테이션</vt:lpstr>
      <vt:lpstr>PowerPoint 프레젠테이션</vt:lpstr>
      <vt:lpstr>Interrupt Processing</vt:lpstr>
      <vt:lpstr>PowerPoint 프레젠테이션</vt:lpstr>
      <vt:lpstr>The ARM Processor</vt:lpstr>
      <vt:lpstr>PowerPoint 프레젠테이션</vt:lpstr>
      <vt:lpstr>PowerPoint 프레젠테이션</vt:lpstr>
      <vt:lpstr>Processor Modes</vt:lpstr>
      <vt:lpstr>PowerPoint 프레젠테이션</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Processor Structure and Function</dc:title>
  <dc:creator>Adrian J Pullin</dc:creator>
  <cp:lastModifiedBy>경산 조</cp:lastModifiedBy>
  <cp:revision>125</cp:revision>
  <dcterms:created xsi:type="dcterms:W3CDTF">2012-07-22T02:20:50Z</dcterms:created>
  <dcterms:modified xsi:type="dcterms:W3CDTF">2021-10-10T03:55:21Z</dcterms:modified>
</cp:coreProperties>
</file>